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57" r:id="rId5"/>
    <p:sldId id="258" r:id="rId6"/>
    <p:sldId id="274" r:id="rId7"/>
    <p:sldId id="264" r:id="rId8"/>
    <p:sldId id="260" r:id="rId9"/>
    <p:sldId id="263" r:id="rId10"/>
    <p:sldId id="261" r:id="rId11"/>
    <p:sldId id="262" r:id="rId12"/>
    <p:sldId id="267" r:id="rId13"/>
    <p:sldId id="268" r:id="rId14"/>
    <p:sldId id="259" r:id="rId15"/>
    <p:sldId id="265" r:id="rId16"/>
    <p:sldId id="270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6428B-FCD6-4DE6-9242-CD08D5EE2DF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4F9AC07-3EBD-40CF-94DC-13DAEF1A3A32}">
      <dgm:prSet phldrT="[Texto]" custT="1"/>
      <dgm:spPr/>
      <dgm:t>
        <a:bodyPr/>
        <a:lstStyle/>
        <a:p>
          <a:r>
            <a:rPr lang="es-MX" sz="2800" dirty="0" smtClean="0">
              <a:solidFill>
                <a:schemeClr val="tx1"/>
              </a:solidFill>
            </a:rPr>
            <a:t>Reflexión</a:t>
          </a:r>
          <a:endParaRPr lang="es-MX" sz="2800" dirty="0">
            <a:solidFill>
              <a:schemeClr val="tx1"/>
            </a:solidFill>
          </a:endParaRPr>
        </a:p>
      </dgm:t>
    </dgm:pt>
    <dgm:pt modelId="{DE53B89C-1C25-49E6-AF6D-EF8594C76171}" type="parTrans" cxnId="{AB1314ED-3E8E-4749-A6B1-5E0208416097}">
      <dgm:prSet/>
      <dgm:spPr/>
      <dgm:t>
        <a:bodyPr/>
        <a:lstStyle/>
        <a:p>
          <a:endParaRPr lang="es-MX"/>
        </a:p>
      </dgm:t>
    </dgm:pt>
    <dgm:pt modelId="{E553604F-4C46-4FE0-A62A-7B1CC0149D02}" type="sibTrans" cxnId="{AB1314ED-3E8E-4749-A6B1-5E0208416097}">
      <dgm:prSet/>
      <dgm:spPr/>
      <dgm:t>
        <a:bodyPr/>
        <a:lstStyle/>
        <a:p>
          <a:endParaRPr lang="es-MX"/>
        </a:p>
      </dgm:t>
    </dgm:pt>
    <dgm:pt modelId="{6E9B0F9B-E400-4609-9BD6-F630650BDE07}">
      <dgm:prSet phldrT="[Texto]" custT="1"/>
      <dgm:spPr/>
      <dgm:t>
        <a:bodyPr/>
        <a:lstStyle/>
        <a:p>
          <a:pPr algn="just">
            <a:lnSpc>
              <a:spcPct val="100000"/>
            </a:lnSpc>
          </a:pPr>
          <a:r>
            <a:rPr lang="es-MX" sz="2800" dirty="0" smtClean="0">
              <a:solidFill>
                <a:schemeClr val="tx1"/>
              </a:solidFill>
            </a:rPr>
            <a:t>Sostenimiento en el tiempo</a:t>
          </a:r>
          <a:endParaRPr lang="es-MX" sz="1200" dirty="0">
            <a:solidFill>
              <a:schemeClr val="tx1"/>
            </a:solidFill>
          </a:endParaRPr>
        </a:p>
      </dgm:t>
    </dgm:pt>
    <dgm:pt modelId="{7D018EE2-8F13-4689-B0AC-3F06A2A4A253}" type="parTrans" cxnId="{B4BF3914-9354-4045-BB33-3522C143CAE3}">
      <dgm:prSet/>
      <dgm:spPr/>
      <dgm:t>
        <a:bodyPr/>
        <a:lstStyle/>
        <a:p>
          <a:endParaRPr lang="es-MX"/>
        </a:p>
      </dgm:t>
    </dgm:pt>
    <dgm:pt modelId="{3E937E0F-BE8A-4D05-9DF2-F2E6D2D67538}" type="sibTrans" cxnId="{B4BF3914-9354-4045-BB33-3522C143CAE3}">
      <dgm:prSet/>
      <dgm:spPr/>
      <dgm:t>
        <a:bodyPr/>
        <a:lstStyle/>
        <a:p>
          <a:endParaRPr lang="es-MX"/>
        </a:p>
      </dgm:t>
    </dgm:pt>
    <dgm:pt modelId="{1A4C3790-2895-4DE2-9388-501D8BAE72B0}">
      <dgm:prSet phldrT="[Texto]" custT="1"/>
      <dgm:spPr/>
      <dgm:t>
        <a:bodyPr/>
        <a:lstStyle/>
        <a:p>
          <a:r>
            <a:rPr lang="es-MX" sz="2800" dirty="0" smtClean="0">
              <a:solidFill>
                <a:schemeClr val="tx1"/>
              </a:solidFill>
            </a:rPr>
            <a:t>Revisión</a:t>
          </a:r>
          <a:r>
            <a:rPr lang="es-MX" sz="2600" dirty="0" smtClean="0">
              <a:solidFill>
                <a:schemeClr val="tx1"/>
              </a:solidFill>
            </a:rPr>
            <a:t> </a:t>
          </a:r>
          <a:endParaRPr lang="es-MX" sz="2600" dirty="0">
            <a:solidFill>
              <a:schemeClr val="tx1"/>
            </a:solidFill>
          </a:endParaRPr>
        </a:p>
      </dgm:t>
    </dgm:pt>
    <dgm:pt modelId="{412C2E1A-0DD7-492B-9CA8-8280AB315605}" type="parTrans" cxnId="{CFEA6234-10A0-475B-8DBD-38BE1F39A9B1}">
      <dgm:prSet/>
      <dgm:spPr/>
      <dgm:t>
        <a:bodyPr/>
        <a:lstStyle/>
        <a:p>
          <a:endParaRPr lang="es-MX"/>
        </a:p>
      </dgm:t>
    </dgm:pt>
    <dgm:pt modelId="{3C9D43FD-E5BC-49E6-B7F9-A430226F3D49}" type="sibTrans" cxnId="{CFEA6234-10A0-475B-8DBD-38BE1F39A9B1}">
      <dgm:prSet/>
      <dgm:spPr/>
      <dgm:t>
        <a:bodyPr/>
        <a:lstStyle/>
        <a:p>
          <a:endParaRPr lang="es-MX"/>
        </a:p>
      </dgm:t>
    </dgm:pt>
    <dgm:pt modelId="{F95325ED-975F-44D8-B64A-B0DACF10A024}" type="pres">
      <dgm:prSet presAssocID="{4E16428B-FCD6-4DE6-9242-CD08D5EE2DF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48BC3F-4B3C-4CA7-92DA-0DF1A16F6434}" type="pres">
      <dgm:prSet presAssocID="{4E16428B-FCD6-4DE6-9242-CD08D5EE2DF6}" presName="dummyMaxCanvas" presStyleCnt="0">
        <dgm:presLayoutVars/>
      </dgm:prSet>
      <dgm:spPr/>
    </dgm:pt>
    <dgm:pt modelId="{7A20BBE4-9F04-44B0-8310-FCB5F39D67CD}" type="pres">
      <dgm:prSet presAssocID="{4E16428B-FCD6-4DE6-9242-CD08D5EE2DF6}" presName="ThreeNodes_1" presStyleLbl="node1" presStyleIdx="0" presStyleCnt="3" custScaleX="117647" custLinFactNeighborX="88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865622-7507-4ED6-B20D-BBB3A7CE55E2}" type="pres">
      <dgm:prSet presAssocID="{4E16428B-FCD6-4DE6-9242-CD08D5EE2DF6}" presName="ThreeNodes_2" presStyleLbl="node1" presStyleIdx="1" presStyleCnt="3" custScaleX="117647" custLinFactNeighborX="1435" custLinFactNeighborY="14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D61422-BDB7-49DB-B3AF-C62058067B12}" type="pres">
      <dgm:prSet presAssocID="{4E16428B-FCD6-4DE6-9242-CD08D5EE2DF6}" presName="ThreeNodes_3" presStyleLbl="node1" presStyleIdx="2" presStyleCnt="3" custScaleX="117647" custLinFactNeighborX="-8209" custLinFactNeighborY="147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B7FA8C-AE0A-4DEE-8ABC-0EA2A6B9E54C}" type="pres">
      <dgm:prSet presAssocID="{4E16428B-FCD6-4DE6-9242-CD08D5EE2DF6}" presName="ThreeConn_1-2" presStyleLbl="fgAccFollowNode1" presStyleIdx="0" presStyleCnt="2" custLinFactNeighborX="-49017" custLinFactNeighborY="1054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EAFBC5-B4E2-4161-AC2E-B5CEB693D336}" type="pres">
      <dgm:prSet presAssocID="{4E16428B-FCD6-4DE6-9242-CD08D5EE2DF6}" presName="ThreeConn_2-3" presStyleLbl="fgAccFollowNode1" presStyleIdx="1" presStyleCnt="2" custLinFactX="-337767" custLinFactY="-131474" custLinFactNeighborX="-400000" custLinFactNeighborY="-2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57392B-CEED-44D9-9FFB-A6411F250C7C}" type="pres">
      <dgm:prSet presAssocID="{4E16428B-FCD6-4DE6-9242-CD08D5EE2DF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B0A69F-2B80-47E9-A825-BA40324EBF45}" type="pres">
      <dgm:prSet presAssocID="{4E16428B-FCD6-4DE6-9242-CD08D5EE2DF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8675DB-6A1D-4565-8B32-D38FF558810F}" type="pres">
      <dgm:prSet presAssocID="{4E16428B-FCD6-4DE6-9242-CD08D5EE2DF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D8C2AC3-3B49-40B4-A515-E99BA31215E0}" type="presOf" srcId="{6E9B0F9B-E400-4609-9BD6-F630650BDE07}" destId="{69865622-7507-4ED6-B20D-BBB3A7CE55E2}" srcOrd="0" destOrd="0" presId="urn:microsoft.com/office/officeart/2005/8/layout/vProcess5"/>
    <dgm:cxn modelId="{AB1314ED-3E8E-4749-A6B1-5E0208416097}" srcId="{4E16428B-FCD6-4DE6-9242-CD08D5EE2DF6}" destId="{64F9AC07-3EBD-40CF-94DC-13DAEF1A3A32}" srcOrd="0" destOrd="0" parTransId="{DE53B89C-1C25-49E6-AF6D-EF8594C76171}" sibTransId="{E553604F-4C46-4FE0-A62A-7B1CC0149D02}"/>
    <dgm:cxn modelId="{10B6296E-2ACB-48AC-A7DA-B63FD6F6A428}" type="presOf" srcId="{64F9AC07-3EBD-40CF-94DC-13DAEF1A3A32}" destId="{7A20BBE4-9F04-44B0-8310-FCB5F39D67CD}" srcOrd="0" destOrd="0" presId="urn:microsoft.com/office/officeart/2005/8/layout/vProcess5"/>
    <dgm:cxn modelId="{37213B01-35F2-4206-B4DD-15BF5EC43BD4}" type="presOf" srcId="{3E937E0F-BE8A-4D05-9DF2-F2E6D2D67538}" destId="{88EAFBC5-B4E2-4161-AC2E-B5CEB693D336}" srcOrd="0" destOrd="0" presId="urn:microsoft.com/office/officeart/2005/8/layout/vProcess5"/>
    <dgm:cxn modelId="{33463028-87C7-4EB5-A3ED-5D8346076BA8}" type="presOf" srcId="{64F9AC07-3EBD-40CF-94DC-13DAEF1A3A32}" destId="{B457392B-CEED-44D9-9FFB-A6411F250C7C}" srcOrd="1" destOrd="0" presId="urn:microsoft.com/office/officeart/2005/8/layout/vProcess5"/>
    <dgm:cxn modelId="{6FA3BDF4-AF99-42D9-8DFC-D255A7A2480B}" type="presOf" srcId="{1A4C3790-2895-4DE2-9388-501D8BAE72B0}" destId="{F08675DB-6A1D-4565-8B32-D38FF558810F}" srcOrd="1" destOrd="0" presId="urn:microsoft.com/office/officeart/2005/8/layout/vProcess5"/>
    <dgm:cxn modelId="{757FE213-3B64-4646-8D72-25621A628D02}" type="presOf" srcId="{1A4C3790-2895-4DE2-9388-501D8BAE72B0}" destId="{07D61422-BDB7-49DB-B3AF-C62058067B12}" srcOrd="0" destOrd="0" presId="urn:microsoft.com/office/officeart/2005/8/layout/vProcess5"/>
    <dgm:cxn modelId="{B4BF3914-9354-4045-BB33-3522C143CAE3}" srcId="{4E16428B-FCD6-4DE6-9242-CD08D5EE2DF6}" destId="{6E9B0F9B-E400-4609-9BD6-F630650BDE07}" srcOrd="1" destOrd="0" parTransId="{7D018EE2-8F13-4689-B0AC-3F06A2A4A253}" sibTransId="{3E937E0F-BE8A-4D05-9DF2-F2E6D2D67538}"/>
    <dgm:cxn modelId="{BD074277-EC62-4852-8BEA-4F0E42755E77}" type="presOf" srcId="{E553604F-4C46-4FE0-A62A-7B1CC0149D02}" destId="{9EB7FA8C-AE0A-4DEE-8ABC-0EA2A6B9E54C}" srcOrd="0" destOrd="0" presId="urn:microsoft.com/office/officeart/2005/8/layout/vProcess5"/>
    <dgm:cxn modelId="{28F583C8-6F2D-4C8B-AE86-4A615236067F}" type="presOf" srcId="{6E9B0F9B-E400-4609-9BD6-F630650BDE07}" destId="{8DB0A69F-2B80-47E9-A825-BA40324EBF45}" srcOrd="1" destOrd="0" presId="urn:microsoft.com/office/officeart/2005/8/layout/vProcess5"/>
    <dgm:cxn modelId="{CFEA6234-10A0-475B-8DBD-38BE1F39A9B1}" srcId="{4E16428B-FCD6-4DE6-9242-CD08D5EE2DF6}" destId="{1A4C3790-2895-4DE2-9388-501D8BAE72B0}" srcOrd="2" destOrd="0" parTransId="{412C2E1A-0DD7-492B-9CA8-8280AB315605}" sibTransId="{3C9D43FD-E5BC-49E6-B7F9-A430226F3D49}"/>
    <dgm:cxn modelId="{F288948B-5089-4302-8222-0DB70542658D}" type="presOf" srcId="{4E16428B-FCD6-4DE6-9242-CD08D5EE2DF6}" destId="{F95325ED-975F-44D8-B64A-B0DACF10A024}" srcOrd="0" destOrd="0" presId="urn:microsoft.com/office/officeart/2005/8/layout/vProcess5"/>
    <dgm:cxn modelId="{7185F147-7635-4404-9447-8DF1DBDA2621}" type="presParOf" srcId="{F95325ED-975F-44D8-B64A-B0DACF10A024}" destId="{E948BC3F-4B3C-4CA7-92DA-0DF1A16F6434}" srcOrd="0" destOrd="0" presId="urn:microsoft.com/office/officeart/2005/8/layout/vProcess5"/>
    <dgm:cxn modelId="{7B937166-0C76-47AF-BD41-8C7EC0F40125}" type="presParOf" srcId="{F95325ED-975F-44D8-B64A-B0DACF10A024}" destId="{7A20BBE4-9F04-44B0-8310-FCB5F39D67CD}" srcOrd="1" destOrd="0" presId="urn:microsoft.com/office/officeart/2005/8/layout/vProcess5"/>
    <dgm:cxn modelId="{C29ACEC0-7C36-45D5-B8AE-F4D4C7185089}" type="presParOf" srcId="{F95325ED-975F-44D8-B64A-B0DACF10A024}" destId="{69865622-7507-4ED6-B20D-BBB3A7CE55E2}" srcOrd="2" destOrd="0" presId="urn:microsoft.com/office/officeart/2005/8/layout/vProcess5"/>
    <dgm:cxn modelId="{2AB421EC-FA6D-4DF4-B447-1825E02FDC3E}" type="presParOf" srcId="{F95325ED-975F-44D8-B64A-B0DACF10A024}" destId="{07D61422-BDB7-49DB-B3AF-C62058067B12}" srcOrd="3" destOrd="0" presId="urn:microsoft.com/office/officeart/2005/8/layout/vProcess5"/>
    <dgm:cxn modelId="{162C9A76-235C-45C7-8B04-F925A1998BBD}" type="presParOf" srcId="{F95325ED-975F-44D8-B64A-B0DACF10A024}" destId="{9EB7FA8C-AE0A-4DEE-8ABC-0EA2A6B9E54C}" srcOrd="4" destOrd="0" presId="urn:microsoft.com/office/officeart/2005/8/layout/vProcess5"/>
    <dgm:cxn modelId="{067ED0C4-BBA1-4718-BAF3-CFB82F76C392}" type="presParOf" srcId="{F95325ED-975F-44D8-B64A-B0DACF10A024}" destId="{88EAFBC5-B4E2-4161-AC2E-B5CEB693D336}" srcOrd="5" destOrd="0" presId="urn:microsoft.com/office/officeart/2005/8/layout/vProcess5"/>
    <dgm:cxn modelId="{B4A37C2B-1385-4FB3-B1E6-06FD087A0D16}" type="presParOf" srcId="{F95325ED-975F-44D8-B64A-B0DACF10A024}" destId="{B457392B-CEED-44D9-9FFB-A6411F250C7C}" srcOrd="6" destOrd="0" presId="urn:microsoft.com/office/officeart/2005/8/layout/vProcess5"/>
    <dgm:cxn modelId="{78961D19-CC8C-4D6E-BA4C-6EE087991C04}" type="presParOf" srcId="{F95325ED-975F-44D8-B64A-B0DACF10A024}" destId="{8DB0A69F-2B80-47E9-A825-BA40324EBF45}" srcOrd="7" destOrd="0" presId="urn:microsoft.com/office/officeart/2005/8/layout/vProcess5"/>
    <dgm:cxn modelId="{8C5C7A1C-4EDF-4C4C-A8C9-B7FE1B513A75}" type="presParOf" srcId="{F95325ED-975F-44D8-B64A-B0DACF10A024}" destId="{F08675DB-6A1D-4565-8B32-D38FF558810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196409-77A2-46C9-A372-4A80B228BF8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4F57C37-84DA-4273-B8AA-3FAF49349622}">
      <dgm:prSet phldrT="[Texto]" custT="1"/>
      <dgm:spPr/>
      <dgm:t>
        <a:bodyPr/>
        <a:lstStyle/>
        <a:p>
          <a:r>
            <a:rPr lang="es-MX" sz="2800" dirty="0" smtClean="0">
              <a:solidFill>
                <a:schemeClr val="tx1"/>
              </a:solidFill>
            </a:rPr>
            <a:t>Conocimiento</a:t>
          </a:r>
          <a:endParaRPr lang="es-MX" sz="2400" dirty="0">
            <a:solidFill>
              <a:schemeClr val="tx1"/>
            </a:solidFill>
          </a:endParaRPr>
        </a:p>
      </dgm:t>
    </dgm:pt>
    <dgm:pt modelId="{16F29080-95A5-483E-BE7F-F8FA468BC4C0}" type="parTrans" cxnId="{43D74225-B7CE-48F1-96C7-50B7983C1EB0}">
      <dgm:prSet/>
      <dgm:spPr/>
      <dgm:t>
        <a:bodyPr/>
        <a:lstStyle/>
        <a:p>
          <a:endParaRPr lang="es-MX"/>
        </a:p>
      </dgm:t>
    </dgm:pt>
    <dgm:pt modelId="{BDBE7A3F-A6C6-4D52-895A-7DDB8941936B}" type="sibTrans" cxnId="{43D74225-B7CE-48F1-96C7-50B7983C1EB0}">
      <dgm:prSet/>
      <dgm:spPr/>
      <dgm:t>
        <a:bodyPr/>
        <a:lstStyle/>
        <a:p>
          <a:endParaRPr lang="es-MX"/>
        </a:p>
      </dgm:t>
    </dgm:pt>
    <dgm:pt modelId="{0C09E635-C64D-4C0B-9214-56CF200F41CF}">
      <dgm:prSet phldrT="[Texto]" custT="1"/>
      <dgm:spPr/>
      <dgm:t>
        <a:bodyPr/>
        <a:lstStyle/>
        <a:p>
          <a:r>
            <a:rPr lang="es-MX" sz="2800" dirty="0" smtClean="0">
              <a:solidFill>
                <a:schemeClr val="tx1"/>
              </a:solidFill>
            </a:rPr>
            <a:t>Diseño</a:t>
          </a:r>
          <a:endParaRPr lang="es-MX" sz="2800" dirty="0">
            <a:solidFill>
              <a:schemeClr val="tx1"/>
            </a:solidFill>
          </a:endParaRPr>
        </a:p>
      </dgm:t>
    </dgm:pt>
    <dgm:pt modelId="{4E7FC37D-BA1D-46D9-87C5-0AE2F5B64BBF}" type="parTrans" cxnId="{D72A4743-2302-4605-BB97-1D3E7BB21E52}">
      <dgm:prSet/>
      <dgm:spPr/>
      <dgm:t>
        <a:bodyPr/>
        <a:lstStyle/>
        <a:p>
          <a:endParaRPr lang="es-MX"/>
        </a:p>
      </dgm:t>
    </dgm:pt>
    <dgm:pt modelId="{8F186D7A-C11E-4CA0-A5F6-0B730151B106}" type="sibTrans" cxnId="{D72A4743-2302-4605-BB97-1D3E7BB21E52}">
      <dgm:prSet/>
      <dgm:spPr/>
      <dgm:t>
        <a:bodyPr/>
        <a:lstStyle/>
        <a:p>
          <a:endParaRPr lang="es-MX"/>
        </a:p>
      </dgm:t>
    </dgm:pt>
    <dgm:pt modelId="{C89D835B-6914-49E2-AFC8-2199B4994102}">
      <dgm:prSet phldrT="[Texto]" custT="1"/>
      <dgm:spPr/>
      <dgm:t>
        <a:bodyPr/>
        <a:lstStyle/>
        <a:p>
          <a:r>
            <a:rPr lang="es-MX" sz="2800" dirty="0" smtClean="0">
              <a:solidFill>
                <a:schemeClr val="tx1"/>
              </a:solidFill>
            </a:rPr>
            <a:t>Acción</a:t>
          </a:r>
          <a:r>
            <a:rPr lang="es-MX" sz="2400" dirty="0" smtClean="0"/>
            <a:t> </a:t>
          </a:r>
          <a:endParaRPr lang="es-MX" sz="2400" dirty="0"/>
        </a:p>
      </dgm:t>
    </dgm:pt>
    <dgm:pt modelId="{27ECC88D-EFE8-4F87-831A-FA283FE66CD7}" type="parTrans" cxnId="{9740A80A-707A-48E1-BFC7-3BD84C6F1EB9}">
      <dgm:prSet/>
      <dgm:spPr/>
      <dgm:t>
        <a:bodyPr/>
        <a:lstStyle/>
        <a:p>
          <a:endParaRPr lang="es-MX"/>
        </a:p>
      </dgm:t>
    </dgm:pt>
    <dgm:pt modelId="{DE47C4B0-12CE-4522-A16F-9ABDE4FE23A0}" type="sibTrans" cxnId="{9740A80A-707A-48E1-BFC7-3BD84C6F1EB9}">
      <dgm:prSet/>
      <dgm:spPr/>
      <dgm:t>
        <a:bodyPr/>
        <a:lstStyle/>
        <a:p>
          <a:endParaRPr lang="es-MX"/>
        </a:p>
      </dgm:t>
    </dgm:pt>
    <dgm:pt modelId="{4914A447-C2B7-4933-A781-A1465871B71E}" type="pres">
      <dgm:prSet presAssocID="{C3196409-77A2-46C9-A372-4A80B228BF8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5E782E-CC8E-4886-9D40-65AD0D8D782F}" type="pres">
      <dgm:prSet presAssocID="{C3196409-77A2-46C9-A372-4A80B228BF8B}" presName="dummyMaxCanvas" presStyleCnt="0">
        <dgm:presLayoutVars/>
      </dgm:prSet>
      <dgm:spPr/>
    </dgm:pt>
    <dgm:pt modelId="{4B86DACC-1B69-491D-8593-36BD5C094042}" type="pres">
      <dgm:prSet presAssocID="{C3196409-77A2-46C9-A372-4A80B228BF8B}" presName="ThreeNodes_1" presStyleLbl="node1" presStyleIdx="0" presStyleCnt="3" custScaleX="110867" custLinFactY="-16031" custLinFactNeighborX="-43684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83E9EF-67D9-41B2-8E69-B2A9BE9C2F14}" type="pres">
      <dgm:prSet presAssocID="{C3196409-77A2-46C9-A372-4A80B228BF8B}" presName="ThreeNodes_2" presStyleLbl="node1" presStyleIdx="1" presStyleCnt="3" custScaleX="113285" custLinFactNeighborX="-3581" custLinFactNeighborY="-63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30AA07-A4D1-4656-9DEE-9322ECC403C8}" type="pres">
      <dgm:prSet presAssocID="{C3196409-77A2-46C9-A372-4A80B228BF8B}" presName="ThreeNodes_3" presStyleLbl="node1" presStyleIdx="2" presStyleCnt="3" custScaleX="10863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165555-898D-4393-B61F-7FF7427C0BD0}" type="pres">
      <dgm:prSet presAssocID="{C3196409-77A2-46C9-A372-4A80B228BF8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7356F5-B6EE-4DE8-A555-F2D99886CA6B}" type="pres">
      <dgm:prSet presAssocID="{C3196409-77A2-46C9-A372-4A80B228BF8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9F85C7-6E2A-4011-BD4C-210336BA3CD2}" type="pres">
      <dgm:prSet presAssocID="{C3196409-77A2-46C9-A372-4A80B228BF8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5D8061-F452-429A-8658-B9A88140DEC0}" type="pres">
      <dgm:prSet presAssocID="{C3196409-77A2-46C9-A372-4A80B228BF8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3BE434-FE9A-420F-8259-68CF7E62760C}" type="pres">
      <dgm:prSet presAssocID="{C3196409-77A2-46C9-A372-4A80B228BF8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3D74225-B7CE-48F1-96C7-50B7983C1EB0}" srcId="{C3196409-77A2-46C9-A372-4A80B228BF8B}" destId="{E4F57C37-84DA-4273-B8AA-3FAF49349622}" srcOrd="0" destOrd="0" parTransId="{16F29080-95A5-483E-BE7F-F8FA468BC4C0}" sibTransId="{BDBE7A3F-A6C6-4D52-895A-7DDB8941936B}"/>
    <dgm:cxn modelId="{D72A4743-2302-4605-BB97-1D3E7BB21E52}" srcId="{C3196409-77A2-46C9-A372-4A80B228BF8B}" destId="{0C09E635-C64D-4C0B-9214-56CF200F41CF}" srcOrd="1" destOrd="0" parTransId="{4E7FC37D-BA1D-46D9-87C5-0AE2F5B64BBF}" sibTransId="{8F186D7A-C11E-4CA0-A5F6-0B730151B106}"/>
    <dgm:cxn modelId="{1D43781B-B8F6-4A40-AF93-E8F670B71A88}" type="presOf" srcId="{BDBE7A3F-A6C6-4D52-895A-7DDB8941936B}" destId="{66165555-898D-4393-B61F-7FF7427C0BD0}" srcOrd="0" destOrd="0" presId="urn:microsoft.com/office/officeart/2005/8/layout/vProcess5"/>
    <dgm:cxn modelId="{D29C92AD-F475-4765-BB37-4DD79F04BD6E}" type="presOf" srcId="{C89D835B-6914-49E2-AFC8-2199B4994102}" destId="{A03BE434-FE9A-420F-8259-68CF7E62760C}" srcOrd="1" destOrd="0" presId="urn:microsoft.com/office/officeart/2005/8/layout/vProcess5"/>
    <dgm:cxn modelId="{AAFDFAA1-803A-4F07-AD18-5FB8C0A76BEE}" type="presOf" srcId="{C3196409-77A2-46C9-A372-4A80B228BF8B}" destId="{4914A447-C2B7-4933-A781-A1465871B71E}" srcOrd="0" destOrd="0" presId="urn:microsoft.com/office/officeart/2005/8/layout/vProcess5"/>
    <dgm:cxn modelId="{99085F31-E5E6-48AA-961F-F68F664E3BBD}" type="presOf" srcId="{0C09E635-C64D-4C0B-9214-56CF200F41CF}" destId="{0683E9EF-67D9-41B2-8E69-B2A9BE9C2F14}" srcOrd="0" destOrd="0" presId="urn:microsoft.com/office/officeart/2005/8/layout/vProcess5"/>
    <dgm:cxn modelId="{D4BE8751-BD2A-4F68-8BEB-777C3A132949}" type="presOf" srcId="{8F186D7A-C11E-4CA0-A5F6-0B730151B106}" destId="{007356F5-B6EE-4DE8-A555-F2D99886CA6B}" srcOrd="0" destOrd="0" presId="urn:microsoft.com/office/officeart/2005/8/layout/vProcess5"/>
    <dgm:cxn modelId="{B033B82C-85DC-4508-9D42-2A64854E849A}" type="presOf" srcId="{0C09E635-C64D-4C0B-9214-56CF200F41CF}" destId="{8B5D8061-F452-429A-8658-B9A88140DEC0}" srcOrd="1" destOrd="0" presId="urn:microsoft.com/office/officeart/2005/8/layout/vProcess5"/>
    <dgm:cxn modelId="{9740A80A-707A-48E1-BFC7-3BD84C6F1EB9}" srcId="{C3196409-77A2-46C9-A372-4A80B228BF8B}" destId="{C89D835B-6914-49E2-AFC8-2199B4994102}" srcOrd="2" destOrd="0" parTransId="{27ECC88D-EFE8-4F87-831A-FA283FE66CD7}" sibTransId="{DE47C4B0-12CE-4522-A16F-9ABDE4FE23A0}"/>
    <dgm:cxn modelId="{CBDB30D8-0199-460B-BD81-17D4247E47D3}" type="presOf" srcId="{E4F57C37-84DA-4273-B8AA-3FAF49349622}" destId="{A99F85C7-6E2A-4011-BD4C-210336BA3CD2}" srcOrd="1" destOrd="0" presId="urn:microsoft.com/office/officeart/2005/8/layout/vProcess5"/>
    <dgm:cxn modelId="{69B7888F-5DC6-44AC-83C9-EF704C985025}" type="presOf" srcId="{E4F57C37-84DA-4273-B8AA-3FAF49349622}" destId="{4B86DACC-1B69-491D-8593-36BD5C094042}" srcOrd="0" destOrd="0" presId="urn:microsoft.com/office/officeart/2005/8/layout/vProcess5"/>
    <dgm:cxn modelId="{D6BB858C-026F-4AF6-8B7A-0402BC9CFAC1}" type="presOf" srcId="{C89D835B-6914-49E2-AFC8-2199B4994102}" destId="{1D30AA07-A4D1-4656-9DEE-9322ECC403C8}" srcOrd="0" destOrd="0" presId="urn:microsoft.com/office/officeart/2005/8/layout/vProcess5"/>
    <dgm:cxn modelId="{AD8EB92A-3B4B-4817-941E-2F22786B4B7E}" type="presParOf" srcId="{4914A447-C2B7-4933-A781-A1465871B71E}" destId="{065E782E-CC8E-4886-9D40-65AD0D8D782F}" srcOrd="0" destOrd="0" presId="urn:microsoft.com/office/officeart/2005/8/layout/vProcess5"/>
    <dgm:cxn modelId="{8261C0E0-4404-4468-A2DA-84B8E6D90366}" type="presParOf" srcId="{4914A447-C2B7-4933-A781-A1465871B71E}" destId="{4B86DACC-1B69-491D-8593-36BD5C094042}" srcOrd="1" destOrd="0" presId="urn:microsoft.com/office/officeart/2005/8/layout/vProcess5"/>
    <dgm:cxn modelId="{9653B97A-B5C3-43D8-87E3-2FD40969D12C}" type="presParOf" srcId="{4914A447-C2B7-4933-A781-A1465871B71E}" destId="{0683E9EF-67D9-41B2-8E69-B2A9BE9C2F14}" srcOrd="2" destOrd="0" presId="urn:microsoft.com/office/officeart/2005/8/layout/vProcess5"/>
    <dgm:cxn modelId="{190D8C71-9948-4437-88C5-4023E29D51AA}" type="presParOf" srcId="{4914A447-C2B7-4933-A781-A1465871B71E}" destId="{1D30AA07-A4D1-4656-9DEE-9322ECC403C8}" srcOrd="3" destOrd="0" presId="urn:microsoft.com/office/officeart/2005/8/layout/vProcess5"/>
    <dgm:cxn modelId="{AEBB9A0A-C017-432B-8EF6-567D744C481D}" type="presParOf" srcId="{4914A447-C2B7-4933-A781-A1465871B71E}" destId="{66165555-898D-4393-B61F-7FF7427C0BD0}" srcOrd="4" destOrd="0" presId="urn:microsoft.com/office/officeart/2005/8/layout/vProcess5"/>
    <dgm:cxn modelId="{57AC19F6-0C00-421C-B07F-29C15A85A456}" type="presParOf" srcId="{4914A447-C2B7-4933-A781-A1465871B71E}" destId="{007356F5-B6EE-4DE8-A555-F2D99886CA6B}" srcOrd="5" destOrd="0" presId="urn:microsoft.com/office/officeart/2005/8/layout/vProcess5"/>
    <dgm:cxn modelId="{3567683B-8DB5-46D9-9E76-AC43D71AE641}" type="presParOf" srcId="{4914A447-C2B7-4933-A781-A1465871B71E}" destId="{A99F85C7-6E2A-4011-BD4C-210336BA3CD2}" srcOrd="6" destOrd="0" presId="urn:microsoft.com/office/officeart/2005/8/layout/vProcess5"/>
    <dgm:cxn modelId="{207F9A47-C657-44B7-9F88-A9B73BA1E3A4}" type="presParOf" srcId="{4914A447-C2B7-4933-A781-A1465871B71E}" destId="{8B5D8061-F452-429A-8658-B9A88140DEC0}" srcOrd="7" destOrd="0" presId="urn:microsoft.com/office/officeart/2005/8/layout/vProcess5"/>
    <dgm:cxn modelId="{ACB6C463-0C39-4B7B-8EF6-1F45CB523133}" type="presParOf" srcId="{4914A447-C2B7-4933-A781-A1465871B71E}" destId="{A03BE434-FE9A-420F-8259-68CF7E62760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BBE4-9F04-44B0-8310-FCB5F39D67CD}">
      <dsp:nvSpPr>
        <dsp:cNvPr id="0" name=""/>
        <dsp:cNvSpPr/>
      </dsp:nvSpPr>
      <dsp:spPr>
        <a:xfrm>
          <a:off x="-28" y="0"/>
          <a:ext cx="6624732" cy="6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Reflexión</a:t>
          </a:r>
          <a:endParaRPr lang="es-MX" sz="2800" kern="1200" dirty="0">
            <a:solidFill>
              <a:schemeClr val="tx1"/>
            </a:solidFill>
          </a:endParaRPr>
        </a:p>
      </dsp:txBody>
      <dsp:txXfrm>
        <a:off x="-28" y="0"/>
        <a:ext cx="5892854" cy="609600"/>
      </dsp:txXfrm>
    </dsp:sp>
    <dsp:sp modelId="{69865622-7507-4ED6-B20D-BBB3A7CE55E2}">
      <dsp:nvSpPr>
        <dsp:cNvPr id="0" name=""/>
        <dsp:cNvSpPr/>
      </dsp:nvSpPr>
      <dsp:spPr>
        <a:xfrm>
          <a:off x="3" y="720081"/>
          <a:ext cx="6624732" cy="6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Sostenimiento en el tiempo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" y="720081"/>
        <a:ext cx="5574032" cy="609600"/>
      </dsp:txXfrm>
    </dsp:sp>
    <dsp:sp modelId="{07D61422-BDB7-49DB-B3AF-C62058067B12}">
      <dsp:nvSpPr>
        <dsp:cNvPr id="0" name=""/>
        <dsp:cNvSpPr/>
      </dsp:nvSpPr>
      <dsp:spPr>
        <a:xfrm>
          <a:off x="34605" y="1422399"/>
          <a:ext cx="6624732" cy="6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Revisión</a:t>
          </a:r>
          <a:r>
            <a:rPr lang="es-MX" sz="2600" kern="1200" dirty="0" smtClean="0">
              <a:solidFill>
                <a:schemeClr val="tx1"/>
              </a:solidFill>
            </a:rPr>
            <a:t> </a:t>
          </a:r>
          <a:endParaRPr lang="es-MX" sz="2600" kern="1200" dirty="0">
            <a:solidFill>
              <a:schemeClr val="tx1"/>
            </a:solidFill>
          </a:endParaRPr>
        </a:p>
      </dsp:txBody>
      <dsp:txXfrm>
        <a:off x="34605" y="1422399"/>
        <a:ext cx="5574032" cy="609600"/>
      </dsp:txXfrm>
    </dsp:sp>
    <dsp:sp modelId="{9EB7FA8C-AE0A-4DEE-8ABC-0EA2A6B9E54C}">
      <dsp:nvSpPr>
        <dsp:cNvPr id="0" name=""/>
        <dsp:cNvSpPr/>
      </dsp:nvSpPr>
      <dsp:spPr>
        <a:xfrm>
          <a:off x="5040560" y="504055"/>
          <a:ext cx="396240" cy="3962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>
        <a:off x="5040560" y="504055"/>
        <a:ext cx="396240" cy="396240"/>
      </dsp:txXfrm>
    </dsp:sp>
    <dsp:sp modelId="{88EAFBC5-B4E2-4161-AC2E-B5CEB693D336}">
      <dsp:nvSpPr>
        <dsp:cNvPr id="0" name=""/>
        <dsp:cNvSpPr/>
      </dsp:nvSpPr>
      <dsp:spPr>
        <a:xfrm>
          <a:off x="2808312" y="0"/>
          <a:ext cx="396240" cy="3962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/>
        </a:p>
      </dsp:txBody>
      <dsp:txXfrm>
        <a:off x="2808312" y="0"/>
        <a:ext cx="396240" cy="3962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86DACC-1B69-491D-8593-36BD5C094042}">
      <dsp:nvSpPr>
        <dsp:cNvPr id="0" name=""/>
        <dsp:cNvSpPr/>
      </dsp:nvSpPr>
      <dsp:spPr>
        <a:xfrm>
          <a:off x="-153203" y="0"/>
          <a:ext cx="3483065" cy="566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Conocimiento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-153203" y="0"/>
        <a:ext cx="2842247" cy="566395"/>
      </dsp:txXfrm>
    </dsp:sp>
    <dsp:sp modelId="{0683E9EF-67D9-41B2-8E69-B2A9BE9C2F14}">
      <dsp:nvSpPr>
        <dsp:cNvPr id="0" name=""/>
        <dsp:cNvSpPr/>
      </dsp:nvSpPr>
      <dsp:spPr>
        <a:xfrm>
          <a:off x="0" y="657197"/>
          <a:ext cx="3559030" cy="566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Diseño</a:t>
          </a:r>
          <a:endParaRPr lang="es-MX" sz="2800" kern="1200" dirty="0">
            <a:solidFill>
              <a:schemeClr val="tx1"/>
            </a:solidFill>
          </a:endParaRPr>
        </a:p>
      </dsp:txBody>
      <dsp:txXfrm>
        <a:off x="0" y="657197"/>
        <a:ext cx="2827932" cy="566395"/>
      </dsp:txXfrm>
    </dsp:sp>
    <dsp:sp modelId="{1D30AA07-A4D1-4656-9DEE-9322ECC403C8}">
      <dsp:nvSpPr>
        <dsp:cNvPr id="0" name=""/>
        <dsp:cNvSpPr/>
      </dsp:nvSpPr>
      <dsp:spPr>
        <a:xfrm>
          <a:off x="436205" y="1321588"/>
          <a:ext cx="3413069" cy="566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solidFill>
                <a:schemeClr val="tx1"/>
              </a:solidFill>
            </a:rPr>
            <a:t>Acción</a:t>
          </a:r>
          <a:r>
            <a:rPr lang="es-MX" sz="2400" kern="1200" dirty="0" smtClean="0"/>
            <a:t> </a:t>
          </a:r>
          <a:endParaRPr lang="es-MX" sz="2400" kern="1200" dirty="0"/>
        </a:p>
      </dsp:txBody>
      <dsp:txXfrm>
        <a:off x="436205" y="1321588"/>
        <a:ext cx="2711954" cy="566395"/>
      </dsp:txXfrm>
    </dsp:sp>
    <dsp:sp modelId="{66165555-898D-4393-B61F-7FF7427C0BD0}">
      <dsp:nvSpPr>
        <dsp:cNvPr id="0" name=""/>
        <dsp:cNvSpPr/>
      </dsp:nvSpPr>
      <dsp:spPr>
        <a:xfrm>
          <a:off x="2791003" y="429516"/>
          <a:ext cx="368156" cy="368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2791003" y="429516"/>
        <a:ext cx="368156" cy="368156"/>
      </dsp:txXfrm>
    </dsp:sp>
    <dsp:sp modelId="{007356F5-B6EE-4DE8-A555-F2D99886CA6B}">
      <dsp:nvSpPr>
        <dsp:cNvPr id="0" name=""/>
        <dsp:cNvSpPr/>
      </dsp:nvSpPr>
      <dsp:spPr>
        <a:xfrm>
          <a:off x="3068208" y="1086534"/>
          <a:ext cx="368156" cy="368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/>
        </a:p>
      </dsp:txBody>
      <dsp:txXfrm>
        <a:off x="3068208" y="1086534"/>
        <a:ext cx="368156" cy="368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9C0671-D76E-4B34-8B5E-EEE7A9ED37AD}" type="datetimeFigureOut">
              <a:rPr lang="es-MX" smtClean="0"/>
              <a:pPr/>
              <a:t>26/07/2013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E20F95B-5D3F-4F3B-8509-7336060CB1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Algunas ideas para pensar claves de trabajo </a:t>
            </a:r>
            <a:endParaRPr lang="es-MX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933056"/>
            <a:ext cx="7772400" cy="91440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solidFill>
                  <a:schemeClr val="tx2">
                    <a:lumMod val="50000"/>
                  </a:schemeClr>
                </a:solidFill>
              </a:rPr>
              <a:t>Familias y escuelas</a:t>
            </a:r>
            <a:endParaRPr lang="es-MX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rgbClr val="CC3300"/>
                </a:solidFill>
              </a:rPr>
              <a:t>Acerca de los tiempos…</a:t>
            </a:r>
          </a:p>
          <a:p>
            <a:endParaRPr lang="es-MX" dirty="0" smtClean="0"/>
          </a:p>
          <a:p>
            <a:pPr algn="just">
              <a:lnSpc>
                <a:spcPct val="150000"/>
              </a:lnSpc>
            </a:pPr>
            <a:r>
              <a:rPr lang="es-MX" sz="2400" dirty="0" smtClean="0"/>
              <a:t>La búsqueda de la oportunidad: ética de la oportunidad (“ceremonias mínimas”)</a:t>
            </a:r>
          </a:p>
          <a:p>
            <a:pPr algn="just">
              <a:lnSpc>
                <a:spcPct val="150000"/>
              </a:lnSpc>
            </a:pPr>
            <a:r>
              <a:rPr lang="es-MX" sz="2400" dirty="0" smtClean="0"/>
              <a:t>El valor de una palabra, de un gesto, de un silencio.</a:t>
            </a:r>
          </a:p>
          <a:p>
            <a:pPr algn="just">
              <a:lnSpc>
                <a:spcPct val="150000"/>
              </a:lnSpc>
            </a:pPr>
            <a:r>
              <a:rPr lang="es-MX" sz="2400" dirty="0" smtClean="0"/>
              <a:t>La urgencia y la posibilidad de la espera.</a:t>
            </a:r>
          </a:p>
          <a:p>
            <a:pPr algn="just">
              <a:lnSpc>
                <a:spcPct val="150000"/>
              </a:lnSpc>
            </a:pPr>
            <a:r>
              <a:rPr lang="es-MX" sz="2400" dirty="0" smtClean="0"/>
              <a:t>Espera de las situaciones  y momentos en que se expresa la relación.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5661248"/>
            <a:ext cx="8183880" cy="373792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>
                <a:solidFill>
                  <a:srgbClr val="CC3300"/>
                </a:solidFill>
              </a:rPr>
              <a:t>Acerca de la elaboración de acciones colectivas…</a:t>
            </a:r>
          </a:p>
          <a:p>
            <a:endParaRPr lang="es-MX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/>
              <a:t>Las miradas y acciones colectivas se van tejiendo de distintas formas, con diferentes ritmos y según los modos de hacer predominantes en cada escuela.</a:t>
            </a:r>
          </a:p>
          <a:p>
            <a:pPr algn="just">
              <a:lnSpc>
                <a:spcPct val="150000"/>
              </a:lnSpc>
            </a:pPr>
            <a:endParaRPr lang="es-MX" dirty="0"/>
          </a:p>
          <a:p>
            <a:pPr algn="just">
              <a:lnSpc>
                <a:spcPct val="150000"/>
              </a:lnSpc>
            </a:pPr>
            <a:r>
              <a:rPr lang="es-MX" dirty="0" smtClean="0"/>
              <a:t>Son puntos de llegada progresivos y complejos, movimientos </a:t>
            </a:r>
            <a:r>
              <a:rPr lang="es-MX" dirty="0" err="1" smtClean="0"/>
              <a:t>espiralados</a:t>
            </a:r>
            <a:r>
              <a:rPr lang="es-MX" dirty="0" smtClean="0"/>
              <a:t> de avances y retrocesos, requiere de iniciativas, esperas, búsquedas..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4400" dirty="0" smtClean="0">
                <a:solidFill>
                  <a:srgbClr val="CC3300"/>
                </a:solidFill>
              </a:rPr>
              <a:t>Acerca de los saberes y la valorización de la experiencias…</a:t>
            </a:r>
          </a:p>
          <a:p>
            <a:endParaRPr lang="es-MX" sz="3200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s-MX" sz="3200" dirty="0" smtClean="0"/>
              <a:t>La experiencia propia y de los demás como acervo al cual recurrir críticamente.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MX" sz="3200" dirty="0" smtClean="0"/>
              <a:t>Desnaturalizar, conceptualizar y convertirla en una herramienta posible de ser puesta en juego en distintas y nuevas situaciones.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MX" sz="3200" dirty="0" smtClean="0"/>
              <a:t>En cada escuela hay saberes acerca de las familias y los niños para revisar, cuestionar y valorizar.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MX" sz="3200" dirty="0" smtClean="0"/>
              <a:t>Las distintas acciones, propuestas y modos de trabajo elaboradas en diferentes oportunidades y por distintos actores constituyen una materia prima valiosa para su revisión crítica.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MX" sz="3200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r>
              <a:rPr lang="es-MX" sz="2600" dirty="0" smtClean="0">
                <a:solidFill>
                  <a:srgbClr val="CC3300"/>
                </a:solidFill>
              </a:rPr>
              <a:t>Atreverse a cambiar la mirada…una apuesta..</a:t>
            </a:r>
          </a:p>
          <a:p>
            <a:endParaRPr lang="es-MX" dirty="0" smtClean="0">
              <a:solidFill>
                <a:srgbClr val="CC3300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s-MX" sz="2400" dirty="0" smtClean="0"/>
              <a:t>Permitirse los vaivenes del cambio: lo que suceda de novedoso en la relación con las familias puede sorprendernos.</a:t>
            </a:r>
          </a:p>
          <a:p>
            <a:pPr algn="just">
              <a:lnSpc>
                <a:spcPct val="160000"/>
              </a:lnSpc>
            </a:pPr>
            <a:r>
              <a:rPr lang="es-MX" sz="2400" dirty="0" smtClean="0"/>
              <a:t>Las sensaciones, movilización subjetiva y el impacto de las vicisitudes pueden también requerir disponerse a atravesar complejidades y tensiones.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949280"/>
            <a:ext cx="8183880" cy="517808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CC3300"/>
                </a:solidFill>
              </a:rPr>
              <a:t>Acerca del cómo…</a:t>
            </a:r>
          </a:p>
          <a:p>
            <a:endParaRPr lang="es-MX" dirty="0" smtClean="0"/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s-MX" sz="1800" kern="0" dirty="0" smtClean="0">
              <a:solidFill>
                <a:sysClr val="windowText" lastClr="000000"/>
              </a:solidFill>
            </a:endParaRP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1331640" y="3429000"/>
          <a:ext cx="6624736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1662075861"/>
              </p:ext>
            </p:extLst>
          </p:nvPr>
        </p:nvGraphicFramePr>
        <p:xfrm>
          <a:off x="1115616" y="1196752"/>
          <a:ext cx="3696072" cy="18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093296"/>
            <a:ext cx="8183880" cy="373792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/>
          </a:bodyPr>
          <a:lstStyle/>
          <a:p>
            <a:r>
              <a:rPr lang="es-MX" sz="2600" dirty="0" smtClean="0">
                <a:solidFill>
                  <a:srgbClr val="CC3300"/>
                </a:solidFill>
              </a:rPr>
              <a:t>Encuadres como marcos referenciales</a:t>
            </a:r>
          </a:p>
          <a:p>
            <a:endParaRPr lang="es-MX" dirty="0" smtClean="0">
              <a:solidFill>
                <a:srgbClr val="CC3300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s-MX" sz="2200" dirty="0" smtClean="0"/>
              <a:t>Definiciones que sostienen la mirada acerca de las familias y orientan las acciones</a:t>
            </a:r>
            <a:r>
              <a:rPr lang="es-MX" sz="2200" dirty="0" smtClean="0"/>
              <a:t>.</a:t>
            </a:r>
          </a:p>
          <a:p>
            <a:pPr fontAlgn="base">
              <a:lnSpc>
                <a:spcPct val="150000"/>
              </a:lnSpc>
            </a:pPr>
            <a:endParaRPr lang="es-MX" sz="2200" dirty="0"/>
          </a:p>
          <a:p>
            <a:pPr fontAlgn="base">
              <a:lnSpc>
                <a:spcPct val="150000"/>
              </a:lnSpc>
            </a:pPr>
            <a:r>
              <a:rPr lang="es-MX" sz="2200" dirty="0" smtClean="0"/>
              <a:t>Determinación </a:t>
            </a:r>
            <a:r>
              <a:rPr lang="es-MX" sz="2200" dirty="0" smtClean="0"/>
              <a:t>de</a:t>
            </a:r>
            <a:r>
              <a:rPr lang="es-MX" sz="2200" dirty="0"/>
              <a:t> </a:t>
            </a:r>
            <a:r>
              <a:rPr lang="es-MX" sz="2200" dirty="0" smtClean="0"/>
              <a:t>límites con sentido positivo</a:t>
            </a:r>
            <a:r>
              <a:rPr lang="es-MX" sz="2200" dirty="0" smtClean="0"/>
              <a:t>.</a:t>
            </a:r>
          </a:p>
          <a:p>
            <a:pPr fontAlgn="base">
              <a:lnSpc>
                <a:spcPct val="150000"/>
              </a:lnSpc>
            </a:pPr>
            <a:endParaRPr lang="es-MX" sz="2200" dirty="0" smtClean="0"/>
          </a:p>
          <a:p>
            <a:pPr>
              <a:lnSpc>
                <a:spcPct val="150000"/>
              </a:lnSpc>
            </a:pPr>
            <a:r>
              <a:rPr lang="es-MX" sz="2200" dirty="0" smtClean="0"/>
              <a:t>Reconocer </a:t>
            </a:r>
            <a:r>
              <a:rPr lang="es-MX" sz="2200" dirty="0" smtClean="0"/>
              <a:t>el eje central de la relación: </a:t>
            </a:r>
          </a:p>
          <a:p>
            <a:pPr>
              <a:lnSpc>
                <a:spcPct val="150000"/>
              </a:lnSpc>
            </a:pPr>
            <a:r>
              <a:rPr lang="es-MX" sz="2200" dirty="0" smtClean="0"/>
              <a:t>     El niño y su escolarización</a:t>
            </a:r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5805264"/>
            <a:ext cx="8183880" cy="229776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rgbClr val="CC3300"/>
                </a:solidFill>
              </a:rPr>
              <a:t>Estrategias</a:t>
            </a:r>
            <a:r>
              <a:rPr lang="es-MX" dirty="0" smtClean="0"/>
              <a:t> </a:t>
            </a:r>
            <a:r>
              <a:rPr lang="es-MX" sz="2400" dirty="0" smtClean="0">
                <a:solidFill>
                  <a:srgbClr val="CC3300"/>
                </a:solidFill>
              </a:rPr>
              <a:t>y acciones</a:t>
            </a:r>
            <a:endParaRPr lang="es-MX" sz="2000" dirty="0">
              <a:solidFill>
                <a:srgbClr val="CC33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1412777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C</a:t>
            </a:r>
            <a:r>
              <a:rPr lang="es-MX" sz="2400" dirty="0" smtClean="0"/>
              <a:t>onjunto de acciones flexibles que la escuela puede planificar sistemáticamente , sostenidas y modificadas en el tiempo.</a:t>
            </a:r>
          </a:p>
          <a:p>
            <a:pPr algn="just">
              <a:lnSpc>
                <a:spcPct val="150000"/>
              </a:lnSpc>
            </a:pPr>
            <a:r>
              <a:rPr lang="es-MX" sz="2400" dirty="0" smtClean="0"/>
              <a:t>Posibilidad de elaborar cursos de acción amplios y variados que apunten a diversos aspectos de la relación. </a:t>
            </a:r>
          </a:p>
          <a:p>
            <a:endParaRPr lang="es-MX" sz="2800" dirty="0"/>
          </a:p>
          <a:p>
            <a:endParaRPr lang="es-MX" sz="2800" dirty="0" smtClean="0"/>
          </a:p>
          <a:p>
            <a:r>
              <a:rPr lang="es-MX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/>
          </a:p>
          <a:p>
            <a:pPr algn="just">
              <a:lnSpc>
                <a:spcPct val="150000"/>
              </a:lnSpc>
              <a:buNone/>
            </a:pPr>
            <a:r>
              <a:rPr lang="es-MX" dirty="0" smtClean="0"/>
              <a:t>¿</a:t>
            </a:r>
            <a:r>
              <a:rPr lang="es-MX" dirty="0"/>
              <a:t>Qué hacer para </a:t>
            </a:r>
            <a:r>
              <a:rPr lang="es-MX" dirty="0" smtClean="0"/>
              <a:t>promover</a:t>
            </a:r>
            <a:r>
              <a:rPr lang="es-MX" dirty="0"/>
              <a:t>, ampliar y mejorar la relación con las familias? </a:t>
            </a:r>
            <a:endParaRPr lang="es-MX" dirty="0" smtClean="0"/>
          </a:p>
          <a:p>
            <a:pPr algn="just">
              <a:lnSpc>
                <a:spcPct val="150000"/>
              </a:lnSpc>
              <a:buNone/>
            </a:pPr>
            <a:endParaRPr lang="es-MX" dirty="0" smtClean="0"/>
          </a:p>
          <a:p>
            <a:pPr algn="just">
              <a:lnSpc>
                <a:spcPct val="150000"/>
              </a:lnSpc>
              <a:buNone/>
            </a:pPr>
            <a:r>
              <a:rPr lang="es-MX" dirty="0" smtClean="0"/>
              <a:t>¿Qué aspectos necesitamos interrogar en nuestras miradas y en los modos de encararla?</a:t>
            </a:r>
          </a:p>
          <a:p>
            <a:pPr algn="just">
              <a:lnSpc>
                <a:spcPct val="150000"/>
              </a:lnSpc>
              <a:buNone/>
            </a:pPr>
            <a:endParaRPr lang="es-MX" dirty="0" smtClean="0"/>
          </a:p>
          <a:p>
            <a:pPr algn="just">
              <a:lnSpc>
                <a:spcPct val="150000"/>
              </a:lnSpc>
              <a:buNone/>
            </a:pPr>
            <a:r>
              <a:rPr lang="es-MX" dirty="0" smtClean="0"/>
              <a:t>¿ Con qué marcos y estrategias construir esa relación?</a:t>
            </a:r>
          </a:p>
          <a:p>
            <a:pPr algn="ctr">
              <a:lnSpc>
                <a:spcPct val="150000"/>
              </a:lnSpc>
              <a:buNone/>
            </a:pPr>
            <a:endParaRPr lang="es-MX" dirty="0" smtClean="0"/>
          </a:p>
          <a:p>
            <a:pPr algn="ctr">
              <a:lnSpc>
                <a:spcPct val="150000"/>
              </a:lnSpc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748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1800" y="1151040"/>
            <a:ext cx="5987008" cy="472623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200" dirty="0" smtClean="0"/>
              <a:t>Signos que nos permiten ubicarnos inicialmente en la “tonalidad” de una “melodía” o situación.</a:t>
            </a:r>
          </a:p>
          <a:p>
            <a:pPr algn="just">
              <a:lnSpc>
                <a:spcPct val="150000"/>
              </a:lnSpc>
            </a:pPr>
            <a:r>
              <a:rPr lang="es-MX" sz="2200" dirty="0" smtClean="0"/>
              <a:t>Clarifica las posibles lecturas.</a:t>
            </a:r>
          </a:p>
          <a:p>
            <a:pPr algn="just">
              <a:lnSpc>
                <a:spcPct val="150000"/>
              </a:lnSpc>
            </a:pPr>
            <a:r>
              <a:rPr lang="es-MX" sz="2200" dirty="0" smtClean="0"/>
              <a:t>Llaves para acceder a nuevas aperturas.</a:t>
            </a:r>
          </a:p>
        </p:txBody>
      </p:sp>
      <p:pic>
        <p:nvPicPr>
          <p:cNvPr id="4" name="Picture 2" descr="http://t1.gstatic.com/images?q=tbn:ANd9GcTjJRUQpPN2_-Ew_PxcSAdsHZH1Oei9YauiFUlgbH4hiy3CZo5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1944216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5989320"/>
            <a:ext cx="8183880" cy="45719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rgbClr val="CC3300"/>
                </a:solidFill>
              </a:rPr>
              <a:t>Cada escuela se relaciona con las familias desde lo que es… y lo que va logrando</a:t>
            </a:r>
          </a:p>
          <a:p>
            <a:pPr marL="0" indent="0">
              <a:buNone/>
            </a:pPr>
            <a:endParaRPr lang="es-MX" sz="2400" dirty="0" smtClean="0"/>
          </a:p>
          <a:p>
            <a:pPr marL="0" indent="0" algn="just">
              <a:buNone/>
            </a:pPr>
            <a:r>
              <a:rPr lang="es-MX" sz="2000" dirty="0" smtClean="0"/>
              <a:t>Contemplar:</a:t>
            </a:r>
          </a:p>
          <a:p>
            <a:pPr marL="0" indent="0" algn="just">
              <a:buNone/>
            </a:pPr>
            <a:r>
              <a:rPr lang="es-MX" sz="2000" dirty="0" smtClean="0"/>
              <a:t>La </a:t>
            </a:r>
            <a:r>
              <a:rPr lang="es-MX" sz="2000" dirty="0"/>
              <a:t>singularidad de cada </a:t>
            </a:r>
            <a:r>
              <a:rPr lang="es-MX" sz="2000" dirty="0" smtClean="0"/>
              <a:t>institución y sus </a:t>
            </a:r>
            <a:r>
              <a:rPr lang="es-MX" sz="2000" dirty="0" smtClean="0"/>
              <a:t>actores.</a:t>
            </a:r>
            <a:endParaRPr lang="es-MX" sz="2000" dirty="0">
              <a:solidFill>
                <a:srgbClr val="CC3300"/>
              </a:solidFill>
            </a:endParaRP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El proceso histórico de la escuela en la relación  con las familias y la comunidad.</a:t>
            </a:r>
          </a:p>
          <a:p>
            <a:pPr marL="0" indent="0" algn="just">
              <a:buNone/>
            </a:pPr>
            <a:r>
              <a:rPr lang="es-MX" sz="2000" dirty="0" smtClean="0"/>
              <a:t>Las huellas de lo construido y lo cristalizado de los problemas.</a:t>
            </a:r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s-MX" sz="2000" dirty="0" smtClean="0"/>
              <a:t>Lo común constituido a partir de la identidad institucional y las particularidades de sus </a:t>
            </a:r>
            <a:r>
              <a:rPr lang="es-MX" sz="2000" dirty="0" smtClean="0"/>
              <a:t>familias.</a:t>
            </a:r>
            <a:endParaRPr lang="es-MX" sz="2000" dirty="0" smtClean="0"/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641976"/>
            <a:ext cx="8183880" cy="216024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7400" dirty="0" smtClean="0">
                <a:solidFill>
                  <a:srgbClr val="CC3300"/>
                </a:solidFill>
              </a:rPr>
              <a:t>Conocer y reconocer…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El </a:t>
            </a:r>
            <a:r>
              <a:rPr lang="es-MX" sz="7200" dirty="0"/>
              <a:t>conocimiento </a:t>
            </a:r>
            <a:r>
              <a:rPr lang="es-MX" sz="7200" dirty="0" smtClean="0"/>
              <a:t>situado de las familias y los contextos, los procesos sociales y el modo en que se encarnan en los sujetos.</a:t>
            </a:r>
            <a:endParaRPr lang="es-MX" sz="7200" dirty="0"/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Reconocimiento de la alteridad</a:t>
            </a:r>
            <a:r>
              <a:rPr lang="es-MX" sz="7200" dirty="0"/>
              <a:t>: reconocer </a:t>
            </a:r>
            <a:r>
              <a:rPr lang="es-MX" sz="7200" dirty="0" smtClean="0"/>
              <a:t>en las </a:t>
            </a:r>
            <a:r>
              <a:rPr lang="es-MX" sz="7200" dirty="0"/>
              <a:t>familias y en los distintos adultos o jóvenes que las conforman un “otro radicalmente diferente”  y a la vez “semejante</a:t>
            </a:r>
            <a:r>
              <a:rPr lang="es-MX" sz="7200" dirty="0" smtClean="0"/>
              <a:t>”, sujeto social con el que compartimos una historia.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La pregunta por el otro: habilitar su palabra para que el otro diga quien es.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Sostener la pregunta, no cerrar la posibilidad de que sigan surgiendo nuevas facetas: dar lugar a que emerjan nuevos rostros, matices, sentidos en el encuentro con ese otro</a:t>
            </a:r>
          </a:p>
          <a:p>
            <a:pPr algn="just"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dirty="0" smtClean="0">
                <a:solidFill>
                  <a:srgbClr val="CC3300"/>
                </a:solidFill>
              </a:rPr>
              <a:t>Construir en el seno de Procesos Cotidianos..</a:t>
            </a:r>
          </a:p>
          <a:p>
            <a:pPr algn="just">
              <a:lnSpc>
                <a:spcPct val="150000"/>
              </a:lnSpc>
            </a:pPr>
            <a:r>
              <a:rPr lang="es-ES" sz="1900" dirty="0" smtClean="0"/>
              <a:t>Las relaciones se construyen en los encuentros del día a día, en el seno de la vida cotidiana.</a:t>
            </a:r>
          </a:p>
          <a:p>
            <a:pPr algn="just">
              <a:lnSpc>
                <a:spcPct val="150000"/>
              </a:lnSpc>
            </a:pPr>
            <a:r>
              <a:rPr lang="es-ES" sz="1900" dirty="0" smtClean="0"/>
              <a:t>Se </a:t>
            </a:r>
            <a:r>
              <a:rPr lang="es-ES" sz="1900" dirty="0"/>
              <a:t>configuran según los sentidos que le vamos imprimiendo y los elementos nuevos que vamos incluyendo en ese devenir: oportunidad de transformación, </a:t>
            </a:r>
            <a:r>
              <a:rPr lang="es-ES" sz="1900" dirty="0" smtClean="0"/>
              <a:t>posibilidad.</a:t>
            </a:r>
            <a:endParaRPr lang="es-ES" sz="1900" dirty="0"/>
          </a:p>
          <a:p>
            <a:pPr algn="just">
              <a:lnSpc>
                <a:spcPct val="150000"/>
              </a:lnSpc>
            </a:pPr>
            <a:r>
              <a:rPr lang="es-ES" sz="1900" u="sng" dirty="0" smtClean="0"/>
              <a:t>Procesos</a:t>
            </a:r>
            <a:r>
              <a:rPr lang="es-ES" sz="1900" dirty="0" smtClean="0"/>
              <a:t>: devenir en el tiempo, multiplicidad de momentos, situaciones e interacciones que se van encadenando en el tiempo, engarzando de diversa manera. Venir desde un antes- ir hacia adelante, hacia lo que aún no es, lo va siendo..</a:t>
            </a:r>
          </a:p>
          <a:p>
            <a:pPr algn="just">
              <a:lnSpc>
                <a:spcPct val="150000"/>
              </a:lnSpc>
            </a:pPr>
            <a:r>
              <a:rPr lang="es-ES" sz="1900" u="sng" dirty="0" smtClean="0"/>
              <a:t>Cotidiano</a:t>
            </a:r>
            <a:r>
              <a:rPr lang="es-ES" sz="1900" dirty="0" smtClean="0"/>
              <a:t>: </a:t>
            </a:r>
            <a:r>
              <a:rPr lang="es-ES" sz="1900" dirty="0" smtClean="0"/>
              <a:t>vida </a:t>
            </a:r>
            <a:r>
              <a:rPr lang="es-ES" sz="1900" dirty="0" smtClean="0"/>
              <a:t>social y subjetivamente compartida, cara a cara en un espacio común.</a:t>
            </a:r>
          </a:p>
          <a:p>
            <a:endParaRPr lang="es-ES" sz="2000" dirty="0" smtClean="0"/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xmlns="" val="70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MX" sz="4400" dirty="0">
                <a:solidFill>
                  <a:srgbClr val="CC3300"/>
                </a:solidFill>
              </a:rPr>
              <a:t>M</a:t>
            </a:r>
            <a:r>
              <a:rPr lang="es-MX" sz="4400" dirty="0" smtClean="0">
                <a:solidFill>
                  <a:srgbClr val="CC3300"/>
                </a:solidFill>
              </a:rPr>
              <a:t>omentos, situaciones, encuentros…</a:t>
            </a:r>
          </a:p>
          <a:p>
            <a:pPr marL="0" indent="0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s-MX" sz="3200" dirty="0" smtClean="0"/>
              <a:t>Identificar momentos claves de contacto con las familias y quienes cuidan a los niños. Momentos del día: entrada, salida, ..  Momentos del año: primer día de clases, actos, reuniones, …</a:t>
            </a:r>
          </a:p>
          <a:p>
            <a:pPr algn="just">
              <a:lnSpc>
                <a:spcPct val="160000"/>
              </a:lnSpc>
            </a:pPr>
            <a:endParaRPr lang="es-MX" sz="3200" dirty="0" smtClean="0"/>
          </a:p>
          <a:p>
            <a:pPr algn="just">
              <a:lnSpc>
                <a:spcPct val="160000"/>
              </a:lnSpc>
            </a:pPr>
            <a:r>
              <a:rPr lang="es-MX" sz="3200" dirty="0" smtClean="0"/>
              <a:t>Potencialidad de “desnaturalizarlos”, reflexionar colectivamente en la institución y anticipar modos de introducir nuevos contenidos</a:t>
            </a:r>
          </a:p>
          <a:p>
            <a:pPr algn="just">
              <a:lnSpc>
                <a:spcPct val="160000"/>
              </a:lnSpc>
            </a:pPr>
            <a:endParaRPr lang="es-MX" sz="3200" dirty="0" smtClean="0"/>
          </a:p>
          <a:p>
            <a:pPr algn="just">
              <a:lnSpc>
                <a:spcPct val="160000"/>
              </a:lnSpc>
            </a:pPr>
            <a:r>
              <a:rPr lang="es-MX" sz="3200" dirty="0"/>
              <a:t>C</a:t>
            </a:r>
            <a:r>
              <a:rPr lang="es-MX" sz="3200" dirty="0" smtClean="0"/>
              <a:t>onvertirlos en espacios de encuentro y diálogo: no se trata de algo abstracto, es la búsqueda de un territorio de sentidos compartidos o a compartir en torno a la educación de los niños</a:t>
            </a:r>
          </a:p>
          <a:p>
            <a:pPr algn="just">
              <a:lnSpc>
                <a:spcPct val="160000"/>
              </a:lnSpc>
            </a:pPr>
            <a:endParaRPr lang="es-MX" sz="2400" dirty="0" smtClean="0"/>
          </a:p>
          <a:p>
            <a:pPr algn="just">
              <a:lnSpc>
                <a:spcPct val="160000"/>
              </a:lnSpc>
            </a:pPr>
            <a:endParaRPr lang="es-MX" sz="2400" dirty="0" smtClean="0"/>
          </a:p>
          <a:p>
            <a:pPr algn="just">
              <a:lnSpc>
                <a:spcPct val="160000"/>
              </a:lnSpc>
            </a:pPr>
            <a:endParaRPr lang="es-MX" sz="2400" dirty="0" smtClean="0"/>
          </a:p>
          <a:p>
            <a:pPr algn="just">
              <a:lnSpc>
                <a:spcPct val="160000"/>
              </a:lnSpc>
            </a:pPr>
            <a:endParaRPr lang="es-MX" sz="2400" dirty="0" smtClean="0"/>
          </a:p>
          <a:p>
            <a:endParaRPr lang="es-MX" sz="2400" dirty="0" smtClean="0"/>
          </a:p>
          <a:p>
            <a:endParaRPr lang="es-MX" sz="2400" dirty="0" smtClean="0"/>
          </a:p>
          <a:p>
            <a:endParaRPr lang="es-MX" dirty="0"/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s-MX" dirty="0">
              <a:solidFill>
                <a:srgbClr val="CC3300"/>
              </a:solidFill>
            </a:endParaRPr>
          </a:p>
          <a:p>
            <a:r>
              <a:rPr lang="es-MX" sz="9600" dirty="0">
                <a:solidFill>
                  <a:srgbClr val="CC3300"/>
                </a:solidFill>
              </a:rPr>
              <a:t>Acerca del cómo disponerse al encuentro…</a:t>
            </a:r>
          </a:p>
          <a:p>
            <a:endParaRPr lang="es-MX" sz="8000" dirty="0"/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Posicionamiento propio: cómo nos paramos subjetivamente en la relación, desde qué miradas, disposición, supuestos y convicciones.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Reconocer los </a:t>
            </a:r>
            <a:r>
              <a:rPr lang="es-MX" sz="7200" dirty="0"/>
              <a:t>diversos </a:t>
            </a:r>
            <a:r>
              <a:rPr lang="es-MX" sz="7200" dirty="0" smtClean="0"/>
              <a:t>posicionamientos de las familias, de los distintos integrantes que rodean a los niños e interactúan con la escuela para elaborar mejores modos de abordarlos. 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Reflexionar acerca de lo </a:t>
            </a:r>
            <a:r>
              <a:rPr lang="es-MX" sz="7200" dirty="0"/>
              <a:t>se que habilita en el </a:t>
            </a:r>
            <a:r>
              <a:rPr lang="es-MX" sz="7200" dirty="0" smtClean="0"/>
              <a:t>encuentro: que esperamos que pase y qué estamos dispuestos a suceda.</a:t>
            </a:r>
          </a:p>
          <a:p>
            <a:pPr algn="just">
              <a:lnSpc>
                <a:spcPct val="170000"/>
              </a:lnSpc>
            </a:pPr>
            <a:r>
              <a:rPr lang="es-MX" sz="7200" dirty="0" smtClean="0"/>
              <a:t>Escuchar: </a:t>
            </a:r>
            <a:r>
              <a:rPr lang="es-MX" sz="7200" dirty="0"/>
              <a:t>no solamente “</a:t>
            </a:r>
            <a:r>
              <a:rPr lang="es-MX" sz="7200" dirty="0" err="1"/>
              <a:t>oir</a:t>
            </a:r>
            <a:r>
              <a:rPr lang="es-MX" sz="7200" dirty="0"/>
              <a:t>”, sino poner un signo de pregunta que abra posibilidades de dar sentido a lo que se nos </a:t>
            </a:r>
            <a:r>
              <a:rPr lang="es-MX" sz="7200" dirty="0" smtClean="0"/>
              <a:t>trasmite.</a:t>
            </a:r>
            <a:endParaRPr lang="es-MX" sz="7200" dirty="0"/>
          </a:p>
          <a:p>
            <a:endParaRPr lang="es-MX" sz="8000" dirty="0"/>
          </a:p>
          <a:p>
            <a:endParaRPr lang="es-MX" sz="80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5805264"/>
            <a:ext cx="8183880" cy="648072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25000" lnSpcReduction="20000"/>
          </a:bodyPr>
          <a:lstStyle/>
          <a:p>
            <a:r>
              <a:rPr lang="es-MX" sz="9600" dirty="0" smtClean="0">
                <a:solidFill>
                  <a:srgbClr val="CC3300"/>
                </a:solidFill>
              </a:rPr>
              <a:t>Acerca </a:t>
            </a:r>
            <a:r>
              <a:rPr lang="es-MX" sz="9600" dirty="0">
                <a:solidFill>
                  <a:srgbClr val="CC3300"/>
                </a:solidFill>
              </a:rPr>
              <a:t>del cómo </a:t>
            </a:r>
            <a:r>
              <a:rPr lang="es-MX" sz="9600" dirty="0" smtClean="0">
                <a:solidFill>
                  <a:srgbClr val="CC3300"/>
                </a:solidFill>
              </a:rPr>
              <a:t>comunicar y transmitir:</a:t>
            </a:r>
            <a:endParaRPr lang="es-MX" sz="9600" dirty="0">
              <a:solidFill>
                <a:srgbClr val="CC3300"/>
              </a:solidFill>
            </a:endParaRPr>
          </a:p>
          <a:p>
            <a:endParaRPr lang="es-MX" sz="3100" dirty="0"/>
          </a:p>
          <a:p>
            <a:pPr algn="just">
              <a:lnSpc>
                <a:spcPct val="170000"/>
              </a:lnSpc>
            </a:pPr>
            <a:r>
              <a:rPr lang="es-MX" sz="8000" dirty="0" smtClean="0"/>
              <a:t>Contemplar las </a:t>
            </a:r>
            <a:r>
              <a:rPr lang="es-MX" sz="8000" dirty="0"/>
              <a:t>diferentes formas de la </a:t>
            </a:r>
            <a:r>
              <a:rPr lang="es-MX" sz="8000" dirty="0" smtClean="0"/>
              <a:t>comunicación</a:t>
            </a:r>
          </a:p>
          <a:p>
            <a:pPr algn="just">
              <a:lnSpc>
                <a:spcPct val="170000"/>
              </a:lnSpc>
            </a:pPr>
            <a:r>
              <a:rPr lang="es-MX" sz="8000" dirty="0" smtClean="0"/>
              <a:t>Qué lenguajes usar, qué palabras, qué significan para las familias las palabras que usamos.</a:t>
            </a:r>
          </a:p>
          <a:p>
            <a:pPr algn="just">
              <a:lnSpc>
                <a:spcPct val="170000"/>
              </a:lnSpc>
            </a:pPr>
            <a:r>
              <a:rPr lang="es-MX" sz="8000" dirty="0" smtClean="0"/>
              <a:t>Cómo decir lo que se quiere decir para que se comprenda lo que verdaderamente se busca trasmitir.</a:t>
            </a:r>
          </a:p>
          <a:p>
            <a:pPr algn="just">
              <a:lnSpc>
                <a:spcPct val="170000"/>
              </a:lnSpc>
            </a:pPr>
            <a:r>
              <a:rPr lang="es-MX" sz="8000" dirty="0" smtClean="0"/>
              <a:t>Conocer los modos de comunicación y la significación de las palabras y los gestos para las familias.</a:t>
            </a:r>
          </a:p>
          <a:p>
            <a:pPr algn="just">
              <a:lnSpc>
                <a:spcPct val="170000"/>
              </a:lnSpc>
            </a:pPr>
            <a:r>
              <a:rPr lang="es-MX" sz="8000" dirty="0" smtClean="0"/>
              <a:t>Cómo cuidar en el diálogo aquello que para las familias es importante: ¿qué tocan en el otro nuestras palabras?</a:t>
            </a:r>
            <a:endParaRPr lang="es-MX" sz="8000" dirty="0"/>
          </a:p>
          <a:p>
            <a:r>
              <a:rPr lang="es-MX" sz="5600" dirty="0"/>
              <a:t>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959</TotalTime>
  <Words>991</Words>
  <Application>Microsoft Office PowerPoint</Application>
  <PresentationFormat>Presentación en pantalla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Aspecto</vt:lpstr>
      <vt:lpstr>Algunas ideas para pensar claves de trabajo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Algunas ideas para pensar claves de trabajo</dc:title>
  <dc:creator>claudia y gabi</dc:creator>
  <cp:lastModifiedBy>claudia y gabi</cp:lastModifiedBy>
  <cp:revision>55</cp:revision>
  <dcterms:created xsi:type="dcterms:W3CDTF">2013-07-24T12:31:18Z</dcterms:created>
  <dcterms:modified xsi:type="dcterms:W3CDTF">2013-07-27T00:50:34Z</dcterms:modified>
</cp:coreProperties>
</file>