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3"/>
  </p:notesMasterIdLst>
  <p:sldIdLst>
    <p:sldId id="279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96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B6A4E-962E-4E1F-A0A2-EF87A31E6E49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</dgm:pt>
    <dgm:pt modelId="{D4BAFEC6-A758-4677-AF92-86E85233E697}">
      <dgm:prSet phldrT="[Texto]"/>
      <dgm:spPr/>
      <dgm:t>
        <a:bodyPr/>
        <a:lstStyle/>
        <a:p>
          <a:r>
            <a:rPr lang="es-AR" dirty="0" smtClean="0"/>
            <a:t>¿Qué saberes,  competencias y acciones favorecen?</a:t>
          </a:r>
          <a:endParaRPr lang="es-AR" dirty="0"/>
        </a:p>
      </dgm:t>
    </dgm:pt>
    <dgm:pt modelId="{9A35BC0E-1435-4ADB-BFC5-2383FB95F416}" type="parTrans" cxnId="{397D7278-AA50-4F38-A7C7-DBDB8992FE67}">
      <dgm:prSet/>
      <dgm:spPr/>
      <dgm:t>
        <a:bodyPr/>
        <a:lstStyle/>
        <a:p>
          <a:endParaRPr lang="es-AR"/>
        </a:p>
      </dgm:t>
    </dgm:pt>
    <dgm:pt modelId="{0EED8F22-0939-4916-9CFA-489EE4A66513}" type="sibTrans" cxnId="{397D7278-AA50-4F38-A7C7-DBDB8992FE67}">
      <dgm:prSet/>
      <dgm:spPr/>
      <dgm:t>
        <a:bodyPr/>
        <a:lstStyle/>
        <a:p>
          <a:endParaRPr lang="es-AR"/>
        </a:p>
      </dgm:t>
    </dgm:pt>
    <dgm:pt modelId="{E04518E7-A140-4915-9628-334C5A4853E8}">
      <dgm:prSet phldrT="[Texto]"/>
      <dgm:spPr/>
      <dgm:t>
        <a:bodyPr/>
        <a:lstStyle/>
        <a:p>
          <a:r>
            <a:rPr lang="es-AR" dirty="0" smtClean="0"/>
            <a:t>¿Para qué introduzco TIC?</a:t>
          </a:r>
          <a:endParaRPr lang="es-AR" dirty="0"/>
        </a:p>
      </dgm:t>
    </dgm:pt>
    <dgm:pt modelId="{37B5E8DF-2444-4F3F-AFC5-3965471E35E9}" type="parTrans" cxnId="{F8392FF4-674E-44FD-B3EE-62E04EF64CA5}">
      <dgm:prSet/>
      <dgm:spPr/>
      <dgm:t>
        <a:bodyPr/>
        <a:lstStyle/>
        <a:p>
          <a:endParaRPr lang="es-AR"/>
        </a:p>
      </dgm:t>
    </dgm:pt>
    <dgm:pt modelId="{425EF3B2-A3B6-4C1B-9C40-C4CE13FED3BE}" type="sibTrans" cxnId="{F8392FF4-674E-44FD-B3EE-62E04EF64CA5}">
      <dgm:prSet/>
      <dgm:spPr/>
      <dgm:t>
        <a:bodyPr/>
        <a:lstStyle/>
        <a:p>
          <a:endParaRPr lang="es-AR"/>
        </a:p>
      </dgm:t>
    </dgm:pt>
    <dgm:pt modelId="{A958AEE8-5469-4920-B6E7-DEE8BC7DD930}">
      <dgm:prSet phldrT="[Texto]"/>
      <dgm:spPr/>
      <dgm:t>
        <a:bodyPr/>
        <a:lstStyle/>
        <a:p>
          <a:r>
            <a:rPr lang="es-AR" dirty="0" smtClean="0"/>
            <a:t>¿Qué Relaciones Comunicativas instauran: normativas o funcionales ?</a:t>
          </a:r>
          <a:endParaRPr lang="es-AR" dirty="0"/>
        </a:p>
      </dgm:t>
    </dgm:pt>
    <dgm:pt modelId="{217DB28D-C8F4-4889-9C6B-ECF99EA5347F}" type="parTrans" cxnId="{D6F208C0-39DD-459D-8DA0-F7D00DFC5FE6}">
      <dgm:prSet/>
      <dgm:spPr/>
      <dgm:t>
        <a:bodyPr/>
        <a:lstStyle/>
        <a:p>
          <a:endParaRPr lang="es-AR"/>
        </a:p>
      </dgm:t>
    </dgm:pt>
    <dgm:pt modelId="{14A306D9-A592-49EF-9C8B-ADB48D229F3D}" type="sibTrans" cxnId="{D6F208C0-39DD-459D-8DA0-F7D00DFC5FE6}">
      <dgm:prSet/>
      <dgm:spPr/>
      <dgm:t>
        <a:bodyPr/>
        <a:lstStyle/>
        <a:p>
          <a:endParaRPr lang="es-AR"/>
        </a:p>
      </dgm:t>
    </dgm:pt>
    <dgm:pt modelId="{F6ADC7AA-9551-4F9F-A35B-63DD7DEEDB12}" type="pres">
      <dgm:prSet presAssocID="{037B6A4E-962E-4E1F-A0A2-EF87A31E6E49}" presName="Name0" presStyleCnt="0">
        <dgm:presLayoutVars>
          <dgm:dir/>
          <dgm:resizeHandles val="exact"/>
        </dgm:presLayoutVars>
      </dgm:prSet>
      <dgm:spPr/>
    </dgm:pt>
    <dgm:pt modelId="{CB1C05B1-599F-4E4D-8DF1-1FA44BD10878}" type="pres">
      <dgm:prSet presAssocID="{D4BAFEC6-A758-4677-AF92-86E85233E697}" presName="node" presStyleLbl="node1" presStyleIdx="0" presStyleCnt="3" custLinFactX="95253" custLinFactNeighborX="100000" custLinFactNeighborY="21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A5070E-FD3E-472D-A26B-760A2884ECF5}" type="pres">
      <dgm:prSet presAssocID="{0EED8F22-0939-4916-9CFA-489EE4A66513}" presName="sibTrans" presStyleLbl="sibTrans2D1" presStyleIdx="0" presStyleCnt="2" custFlipHor="1" custScaleX="98311"/>
      <dgm:spPr/>
      <dgm:t>
        <a:bodyPr/>
        <a:lstStyle/>
        <a:p>
          <a:endParaRPr lang="es-ES"/>
        </a:p>
      </dgm:t>
    </dgm:pt>
    <dgm:pt modelId="{32BC4AC7-1E85-4110-A172-85E9271F88C6}" type="pres">
      <dgm:prSet presAssocID="{0EED8F22-0939-4916-9CFA-489EE4A66513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3787D5A-31AC-4B8B-B8CB-A3304D713F30}" type="pres">
      <dgm:prSet presAssocID="{E04518E7-A140-4915-9628-334C5A4853E8}" presName="node" presStyleLbl="node1" presStyleIdx="1" presStyleCnt="3" custLinFactX="-85693" custLinFactNeighborX="-100000" custLinFactNeighborY="-349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FD02CF-DA75-4207-81A3-FFC17D9CDB19}" type="pres">
      <dgm:prSet presAssocID="{425EF3B2-A3B6-4C1B-9C40-C4CE13FED3BE}" presName="sibTrans" presStyleLbl="sibTrans2D1" presStyleIdx="1" presStyleCnt="2" custScaleX="30397" custLinFactNeighborX="70424" custLinFactNeighborY="-6624"/>
      <dgm:spPr/>
      <dgm:t>
        <a:bodyPr/>
        <a:lstStyle/>
        <a:p>
          <a:endParaRPr lang="es-ES"/>
        </a:p>
      </dgm:t>
    </dgm:pt>
    <dgm:pt modelId="{87289A62-3101-42C8-8922-B66EC620C1F4}" type="pres">
      <dgm:prSet presAssocID="{425EF3B2-A3B6-4C1B-9C40-C4CE13FED3BE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FD263762-03C8-4D40-B893-791C20BE54A4}" type="pres">
      <dgm:prSet presAssocID="{A958AEE8-5469-4920-B6E7-DEE8BC7DD93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DEE3BAA-8331-4104-8E0E-15CE693BF905}" type="presOf" srcId="{D4BAFEC6-A758-4677-AF92-86E85233E697}" destId="{CB1C05B1-599F-4E4D-8DF1-1FA44BD10878}" srcOrd="0" destOrd="0" presId="urn:microsoft.com/office/officeart/2005/8/layout/process1"/>
    <dgm:cxn modelId="{AB2C445B-6835-4F2D-A0B7-790846B25364}" type="presOf" srcId="{A958AEE8-5469-4920-B6E7-DEE8BC7DD930}" destId="{FD263762-03C8-4D40-B893-791C20BE54A4}" srcOrd="0" destOrd="0" presId="urn:microsoft.com/office/officeart/2005/8/layout/process1"/>
    <dgm:cxn modelId="{8C6533E3-0CCC-4D39-A677-8470EE31752D}" type="presOf" srcId="{037B6A4E-962E-4E1F-A0A2-EF87A31E6E49}" destId="{F6ADC7AA-9551-4F9F-A35B-63DD7DEEDB12}" srcOrd="0" destOrd="0" presId="urn:microsoft.com/office/officeart/2005/8/layout/process1"/>
    <dgm:cxn modelId="{92AB07AC-F617-4B21-AACE-771B84FB8115}" type="presOf" srcId="{E04518E7-A140-4915-9628-334C5A4853E8}" destId="{E3787D5A-31AC-4B8B-B8CB-A3304D713F30}" srcOrd="0" destOrd="0" presId="urn:microsoft.com/office/officeart/2005/8/layout/process1"/>
    <dgm:cxn modelId="{397D7278-AA50-4F38-A7C7-DBDB8992FE67}" srcId="{037B6A4E-962E-4E1F-A0A2-EF87A31E6E49}" destId="{D4BAFEC6-A758-4677-AF92-86E85233E697}" srcOrd="0" destOrd="0" parTransId="{9A35BC0E-1435-4ADB-BFC5-2383FB95F416}" sibTransId="{0EED8F22-0939-4916-9CFA-489EE4A66513}"/>
    <dgm:cxn modelId="{335C270D-BE43-4047-A108-785E2A69F6C0}" type="presOf" srcId="{0EED8F22-0939-4916-9CFA-489EE4A66513}" destId="{8DA5070E-FD3E-472D-A26B-760A2884ECF5}" srcOrd="0" destOrd="0" presId="urn:microsoft.com/office/officeart/2005/8/layout/process1"/>
    <dgm:cxn modelId="{4AEDB578-2DB1-484C-BEE4-52C793908EC9}" type="presOf" srcId="{425EF3B2-A3B6-4C1B-9C40-C4CE13FED3BE}" destId="{87289A62-3101-42C8-8922-B66EC620C1F4}" srcOrd="1" destOrd="0" presId="urn:microsoft.com/office/officeart/2005/8/layout/process1"/>
    <dgm:cxn modelId="{F8392FF4-674E-44FD-B3EE-62E04EF64CA5}" srcId="{037B6A4E-962E-4E1F-A0A2-EF87A31E6E49}" destId="{E04518E7-A140-4915-9628-334C5A4853E8}" srcOrd="1" destOrd="0" parTransId="{37B5E8DF-2444-4F3F-AFC5-3965471E35E9}" sibTransId="{425EF3B2-A3B6-4C1B-9C40-C4CE13FED3BE}"/>
    <dgm:cxn modelId="{D6F208C0-39DD-459D-8DA0-F7D00DFC5FE6}" srcId="{037B6A4E-962E-4E1F-A0A2-EF87A31E6E49}" destId="{A958AEE8-5469-4920-B6E7-DEE8BC7DD930}" srcOrd="2" destOrd="0" parTransId="{217DB28D-C8F4-4889-9C6B-ECF99EA5347F}" sibTransId="{14A306D9-A592-49EF-9C8B-ADB48D229F3D}"/>
    <dgm:cxn modelId="{8A1567BF-03F1-4944-AB54-9D2F288CC7DD}" type="presOf" srcId="{425EF3B2-A3B6-4C1B-9C40-C4CE13FED3BE}" destId="{47FD02CF-DA75-4207-81A3-FFC17D9CDB19}" srcOrd="0" destOrd="0" presId="urn:microsoft.com/office/officeart/2005/8/layout/process1"/>
    <dgm:cxn modelId="{4BA4F2D2-BA84-4987-AD3A-874CDE8CD324}" type="presOf" srcId="{0EED8F22-0939-4916-9CFA-489EE4A66513}" destId="{32BC4AC7-1E85-4110-A172-85E9271F88C6}" srcOrd="1" destOrd="0" presId="urn:microsoft.com/office/officeart/2005/8/layout/process1"/>
    <dgm:cxn modelId="{0405FD83-68D1-4A28-8153-E1F9DE380139}" type="presParOf" srcId="{F6ADC7AA-9551-4F9F-A35B-63DD7DEEDB12}" destId="{CB1C05B1-599F-4E4D-8DF1-1FA44BD10878}" srcOrd="0" destOrd="0" presId="urn:microsoft.com/office/officeart/2005/8/layout/process1"/>
    <dgm:cxn modelId="{B91E8D45-A2A3-4AF7-ABD8-FF850FDE2566}" type="presParOf" srcId="{F6ADC7AA-9551-4F9F-A35B-63DD7DEEDB12}" destId="{8DA5070E-FD3E-472D-A26B-760A2884ECF5}" srcOrd="1" destOrd="0" presId="urn:microsoft.com/office/officeart/2005/8/layout/process1"/>
    <dgm:cxn modelId="{E87E6B37-2B91-44C0-9180-E1ACBD38CFA5}" type="presParOf" srcId="{8DA5070E-FD3E-472D-A26B-760A2884ECF5}" destId="{32BC4AC7-1E85-4110-A172-85E9271F88C6}" srcOrd="0" destOrd="0" presId="urn:microsoft.com/office/officeart/2005/8/layout/process1"/>
    <dgm:cxn modelId="{75CD3990-C219-4671-87E1-2F97C3AF002B}" type="presParOf" srcId="{F6ADC7AA-9551-4F9F-A35B-63DD7DEEDB12}" destId="{E3787D5A-31AC-4B8B-B8CB-A3304D713F30}" srcOrd="2" destOrd="0" presId="urn:microsoft.com/office/officeart/2005/8/layout/process1"/>
    <dgm:cxn modelId="{3F746E6B-BF18-41F0-BEE8-11165C698D20}" type="presParOf" srcId="{F6ADC7AA-9551-4F9F-A35B-63DD7DEEDB12}" destId="{47FD02CF-DA75-4207-81A3-FFC17D9CDB19}" srcOrd="3" destOrd="0" presId="urn:microsoft.com/office/officeart/2005/8/layout/process1"/>
    <dgm:cxn modelId="{C1748479-27E2-45E3-BF95-BFA6692B6AB0}" type="presParOf" srcId="{47FD02CF-DA75-4207-81A3-FFC17D9CDB19}" destId="{87289A62-3101-42C8-8922-B66EC620C1F4}" srcOrd="0" destOrd="0" presId="urn:microsoft.com/office/officeart/2005/8/layout/process1"/>
    <dgm:cxn modelId="{E4FBCC6A-69DB-4FC2-A60C-E952AF1B25B3}" type="presParOf" srcId="{F6ADC7AA-9551-4F9F-A35B-63DD7DEEDB12}" destId="{FD263762-03C8-4D40-B893-791C20BE54A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F34C4-DB4E-4C83-8928-3C978AC9FBF7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8E48E-2CBD-4374-B001-4DE29CE0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72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82345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2C6-A25E-4234-BDC7-D717267EBD08}" type="datetime1">
              <a:rPr lang="es-ES" smtClean="0"/>
              <a:t>04/07/2013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536575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5201510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2130426"/>
            <a:ext cx="47879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3733800"/>
            <a:ext cx="47879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41D-BF13-45AC-90FA-73070EF5F575}" type="datetime1">
              <a:rPr lang="es-ES" smtClean="0"/>
              <a:t>04/07/2013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B80B-EF58-4715-9A08-5CE16995F36D}" type="datetime1">
              <a:rPr lang="es-ES" smtClean="0"/>
              <a:t>04/07/2013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F36C-4BB0-4FF3-8A0F-7CFEC18D2EB4}" type="datetime1">
              <a:rPr lang="es-ES" smtClean="0"/>
              <a:t>04/07/2013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982344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906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906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906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5621365"/>
            <a:ext cx="899795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95300" y="4463568"/>
            <a:ext cx="89979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182-46E6-44E2-97A5-DDE0F655C670}" type="datetime1">
              <a:rPr lang="es-ES" smtClean="0"/>
              <a:t>04/07/2013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707B-02EC-48F9-B269-162528C83273}" type="datetime1">
              <a:rPr lang="es-ES" smtClean="0"/>
              <a:t>04/07/2013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CBB6-BC5F-48C8-AD44-CF7284D5E935}" type="datetime1">
              <a:rPr lang="es-ES" smtClean="0"/>
              <a:t>04/07/2013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3541-DA5D-462B-8FD2-B8D6EEE12841}" type="datetime1">
              <a:rPr lang="es-ES" smtClean="0"/>
              <a:t>04/07/2013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A0CB-0D1E-4BA5-8AC0-0ECA9EDE8A44}" type="datetime1">
              <a:rPr lang="es-ES" smtClean="0"/>
              <a:t>04/07/2013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73051"/>
            <a:ext cx="59436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91E0-F808-4812-8604-C3831ED9E4F4}" type="datetime1">
              <a:rPr lang="es-ES" smtClean="0"/>
              <a:t>04/07/2013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991612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347900" y="3221306"/>
            <a:ext cx="3017520" cy="8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87274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87274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1901952"/>
            <a:ext cx="257556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100" y="3273552"/>
            <a:ext cx="257556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67100" y="381000"/>
            <a:ext cx="602615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5034-482D-46E3-B630-850B3BECAB1A}" type="datetime1">
              <a:rPr lang="es-ES" smtClean="0"/>
              <a:t>04/07/2013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991612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347900" y="3221306"/>
            <a:ext cx="3017520" cy="8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87274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87274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02" y="1905000"/>
            <a:ext cx="257556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100" y="3276600"/>
            <a:ext cx="257556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61798" y="137160"/>
            <a:ext cx="960882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1240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F11AEA-3EFE-461D-918D-91559D80A737}" type="datetime1">
              <a:rPr lang="es-ES" smtClean="0"/>
              <a:t>04/07/2013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7050" y="6312409"/>
            <a:ext cx="3771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Cuello - Restagno Zuccarino - Las TIC en el Aula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1240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E85E3B-36EB-4B65-B5B6-2498C38F442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icyeducacioncordoba.blogspot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CuadroTexto"/>
          <p:cNvSpPr txBox="1">
            <a:spLocks noChangeArrowheads="1"/>
          </p:cNvSpPr>
          <p:nvPr/>
        </p:nvSpPr>
        <p:spPr bwMode="auto">
          <a:xfrm>
            <a:off x="2008188" y="1557338"/>
            <a:ext cx="62753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s-AR" sz="2800" dirty="0">
                <a:latin typeface="Arial Black" pitchFamily="34" charset="0"/>
              </a:rPr>
              <a:t>Las TIC en el aula</a:t>
            </a:r>
          </a:p>
          <a:p>
            <a:pPr algn="r" eaLnBrk="1" hangingPunct="1"/>
            <a:endParaRPr lang="es-AR" sz="2800" dirty="0">
              <a:latin typeface="Arial Black" pitchFamily="34" charset="0"/>
            </a:endParaRPr>
          </a:p>
          <a:p>
            <a:pPr algn="r" eaLnBrk="1" hangingPunct="1"/>
            <a:endParaRPr lang="es-AR" dirty="0">
              <a:latin typeface="Arial Black" pitchFamily="34" charset="0"/>
            </a:endParaRPr>
          </a:p>
          <a:p>
            <a:pPr algn="r" eaLnBrk="1" hangingPunct="1"/>
            <a:r>
              <a:rPr lang="es-AR" dirty="0">
                <a:latin typeface="Arial Black" pitchFamily="34" charset="0"/>
              </a:rPr>
              <a:t>Encuentro </a:t>
            </a:r>
            <a:r>
              <a:rPr lang="es-AR" dirty="0" smtClean="0">
                <a:latin typeface="Arial Black" pitchFamily="34" charset="0"/>
              </a:rPr>
              <a:t>1</a:t>
            </a:r>
            <a:endParaRPr lang="es-AR" dirty="0">
              <a:latin typeface="Arial Black" pitchFamily="34" charset="0"/>
            </a:endParaRPr>
          </a:p>
          <a:p>
            <a:pPr eaLnBrk="1" hangingPunct="1"/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2898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50394" y="571480"/>
            <a:ext cx="3173038" cy="114300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Comunicación</a:t>
            </a:r>
          </a:p>
          <a:p>
            <a:pPr algn="ctr"/>
            <a:r>
              <a:rPr lang="es-AR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(Dominique </a:t>
            </a:r>
            <a:r>
              <a:rPr lang="es-A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Wolton</a:t>
            </a:r>
            <a:r>
              <a:rPr lang="es-AR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es-AR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238224" y="2143116"/>
            <a:ext cx="3173038" cy="1143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normativa</a:t>
            </a:r>
            <a:endParaRPr lang="es-A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339956" y="2143116"/>
            <a:ext cx="317303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funcional</a:t>
            </a:r>
            <a:endParaRPr lang="es-A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238224" y="3500438"/>
            <a:ext cx="3173038" cy="25717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Sentido “Ideal” </a:t>
            </a:r>
          </a:p>
          <a:p>
            <a:pPr algn="ctr"/>
            <a:r>
              <a:rPr lang="es-A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Voluntad de intercambiar</a:t>
            </a:r>
          </a:p>
          <a:p>
            <a:pPr algn="ctr"/>
            <a:r>
              <a:rPr lang="es-A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Compartir algo</a:t>
            </a:r>
          </a:p>
          <a:p>
            <a:pPr algn="ctr"/>
            <a:r>
              <a:rPr lang="es-A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Comprenderse</a:t>
            </a:r>
          </a:p>
          <a:p>
            <a:pPr algn="ctr"/>
            <a:endParaRPr lang="es-A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339956" y="3500438"/>
            <a:ext cx="3173038" cy="257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Necesidad economías y sociedades abiertas, intercambios bienes y servicios, flujos económicos, financieros, administrativos: eficacia</a:t>
            </a:r>
            <a:endParaRPr lang="es-A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24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127780464"/>
              </p:ext>
            </p:extLst>
          </p:nvPr>
        </p:nvGraphicFramePr>
        <p:xfrm>
          <a:off x="896550" y="692696"/>
          <a:ext cx="8112901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208584" y="944724"/>
            <a:ext cx="2418269" cy="4968552"/>
            <a:chOff x="0" y="0"/>
            <a:chExt cx="2232248" cy="4968552"/>
          </a:xfrm>
        </p:grpSpPr>
        <p:sp>
          <p:nvSpPr>
            <p:cNvPr id="3" name="2 Operación manual"/>
            <p:cNvSpPr/>
            <p:nvPr/>
          </p:nvSpPr>
          <p:spPr>
            <a:xfrm rot="16200000">
              <a:off x="-1368152" y="1368152"/>
              <a:ext cx="4968552" cy="2232248"/>
            </a:xfrm>
            <a:prstGeom prst="flowChartManualOperati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4" name="Operación manual 4"/>
            <p:cNvSpPr/>
            <p:nvPr/>
          </p:nvSpPr>
          <p:spPr>
            <a:xfrm rot="21600000">
              <a:off x="0" y="993710"/>
              <a:ext cx="2232248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0" rIns="192484" bIns="0" numCol="1" spcCol="1270" anchor="t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3000" kern="1200" dirty="0" smtClean="0"/>
                <a:t>2000 – Declaración del Milenio</a:t>
              </a:r>
              <a:endParaRPr lang="es-AR" sz="30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300" kern="1200" dirty="0" smtClean="0"/>
                <a:t>Cumbre del Milenio </a:t>
              </a:r>
              <a:endParaRPr lang="es-AR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300" kern="1200" dirty="0" smtClean="0"/>
                <a:t>ONU</a:t>
              </a:r>
              <a:endParaRPr lang="es-AR" sz="2300" kern="1200" dirty="0"/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4953000" y="2204864"/>
            <a:ext cx="3120347" cy="64633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Convertir Brecha Digital en Oportunidad para Todos</a:t>
            </a:r>
            <a:endParaRPr lang="es-AR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dirty="0" smtClean="0"/>
              <a:t>Sociedad de la Información</a:t>
            </a:r>
            <a:endParaRPr lang="es-AR" sz="36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8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286593" y="1124744"/>
            <a:ext cx="2741653" cy="4968552"/>
            <a:chOff x="2723195" y="0"/>
            <a:chExt cx="2530757" cy="4968552"/>
          </a:xfrm>
        </p:grpSpPr>
        <p:sp>
          <p:nvSpPr>
            <p:cNvPr id="3" name="2 Operación manual"/>
            <p:cNvSpPr/>
            <p:nvPr/>
          </p:nvSpPr>
          <p:spPr>
            <a:xfrm rot="16200000">
              <a:off x="1504298" y="1218897"/>
              <a:ext cx="4968552" cy="2530757"/>
            </a:xfrm>
            <a:prstGeom prst="flowChartManualOpe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" name="Operación manual 4"/>
            <p:cNvSpPr/>
            <p:nvPr/>
          </p:nvSpPr>
          <p:spPr>
            <a:xfrm rot="21600000">
              <a:off x="2723195" y="993710"/>
              <a:ext cx="2530757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0" rIns="171647" bIns="0" numCol="1" spcCol="1270" anchor="t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700" kern="1200" dirty="0" smtClean="0"/>
                <a:t>2003 – 2005 Cumbre Mundial sobre la Sociedad de la Información</a:t>
              </a:r>
              <a:endParaRPr lang="es-AR" sz="27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100" kern="1200" dirty="0" smtClean="0"/>
                <a:t>Ginebra - Túnez</a:t>
              </a:r>
              <a:endParaRPr lang="es-AR" sz="21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100" kern="1200" dirty="0" smtClean="0"/>
                <a:t>175 delegaciones Gubernamentales</a:t>
              </a:r>
              <a:endParaRPr lang="es-AR" sz="2100" kern="1200" dirty="0"/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4328931" y="2276872"/>
            <a:ext cx="51017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Acelerar Proceso de Globalización de la Economía</a:t>
            </a:r>
          </a:p>
          <a:p>
            <a:pPr marL="285750" indent="-285750">
              <a:buFont typeface="Arial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Presión a Estados para ceder potestades a Corporaciones Privadas</a:t>
            </a:r>
          </a:p>
          <a:p>
            <a:pPr marL="285750" indent="-285750">
              <a:buFont typeface="Arial" pitchFamily="34" charset="0"/>
              <a:buChar char="•"/>
            </a:pPr>
            <a:endParaRPr lang="es-A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dirty="0" smtClean="0"/>
              <a:t>Desregulación de los Mercados</a:t>
            </a:r>
          </a:p>
          <a:p>
            <a:endParaRPr lang="es-AR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smtClean="0"/>
              <a:t>Sociedad de la Información</a:t>
            </a:r>
            <a:endParaRPr lang="es-AR" sz="36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55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818541" y="1052736"/>
            <a:ext cx="2574285" cy="4968552"/>
            <a:chOff x="5616661" y="0"/>
            <a:chExt cx="2611933" cy="4968552"/>
          </a:xfrm>
        </p:grpSpPr>
        <p:sp>
          <p:nvSpPr>
            <p:cNvPr id="3" name="2 Operación manual"/>
            <p:cNvSpPr/>
            <p:nvPr/>
          </p:nvSpPr>
          <p:spPr>
            <a:xfrm rot="16200000">
              <a:off x="4438352" y="1178309"/>
              <a:ext cx="4968552" cy="2611933"/>
            </a:xfrm>
            <a:prstGeom prst="flowChartManualOperati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4" name="Operación manual 4"/>
            <p:cNvSpPr/>
            <p:nvPr/>
          </p:nvSpPr>
          <p:spPr>
            <a:xfrm rot="21600000">
              <a:off x="5616661" y="993710"/>
              <a:ext cx="2611933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0" tIns="0" rIns="157187" bIns="0" numCol="1" spcCol="1270" anchor="t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Objetivos 2015</a:t>
              </a:r>
              <a:endParaRPr lang="es-AR" sz="25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/>
                <a:t>Unión Internacional de Telecomunicaciones – (UIT) - ONU</a:t>
              </a:r>
              <a:endParaRPr lang="es-AR" sz="2000" kern="1200" dirty="0"/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4016896" y="1772816"/>
            <a:ext cx="53825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Extender conectividad en </a:t>
            </a:r>
          </a:p>
          <a:p>
            <a:r>
              <a:rPr lang="es-AR" dirty="0" smtClean="0"/>
              <a:t>Instituciones Educativas</a:t>
            </a:r>
          </a:p>
          <a:p>
            <a:r>
              <a:rPr lang="es-AR" dirty="0" smtClean="0"/>
              <a:t>aldeas, comunidades, organismos públicos, etc. </a:t>
            </a:r>
          </a:p>
          <a:p>
            <a:endParaRPr lang="es-AR" dirty="0"/>
          </a:p>
          <a:p>
            <a:r>
              <a:rPr lang="es-AR" dirty="0" smtClean="0"/>
              <a:t>Acceso a las TIC por más de  la mitad de lo habitantes  del planeta</a:t>
            </a:r>
          </a:p>
          <a:p>
            <a:endParaRPr lang="es-AR" dirty="0"/>
          </a:p>
          <a:p>
            <a:r>
              <a:rPr lang="es-AR" dirty="0" smtClean="0"/>
              <a:t>Asegurar acceso a TV y Radio a todos los habitantes del mundo</a:t>
            </a:r>
          </a:p>
          <a:p>
            <a:endParaRPr lang="es-AR" dirty="0"/>
          </a:p>
          <a:p>
            <a:r>
              <a:rPr lang="es-AR" dirty="0" smtClean="0"/>
              <a:t>Fomentar el desarrollo de contenidos</a:t>
            </a:r>
          </a:p>
          <a:p>
            <a:endParaRPr lang="es-AR" dirty="0"/>
          </a:p>
          <a:p>
            <a:r>
              <a:rPr lang="es-AR" dirty="0" smtClean="0"/>
              <a:t>Facilitar la presencia y el uso de todos los  idiomas</a:t>
            </a:r>
            <a:endParaRPr lang="es-AR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smtClean="0"/>
              <a:t>Sociedad de la Información</a:t>
            </a:r>
            <a:endParaRPr lang="es-AR" sz="36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10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Sociedad de la Información</a:t>
            </a:r>
            <a:endParaRPr lang="es-AR" sz="3600" dirty="0"/>
          </a:p>
        </p:txBody>
      </p:sp>
      <p:grpSp>
        <p:nvGrpSpPr>
          <p:cNvPr id="5" name="4 Grupo"/>
          <p:cNvGrpSpPr/>
          <p:nvPr/>
        </p:nvGrpSpPr>
        <p:grpSpPr>
          <a:xfrm>
            <a:off x="6669192" y="1340768"/>
            <a:ext cx="2574285" cy="4968552"/>
            <a:chOff x="5616661" y="0"/>
            <a:chExt cx="2611933" cy="4968552"/>
          </a:xfrm>
        </p:grpSpPr>
        <p:sp>
          <p:nvSpPr>
            <p:cNvPr id="6" name="5 Operación manual"/>
            <p:cNvSpPr/>
            <p:nvPr/>
          </p:nvSpPr>
          <p:spPr>
            <a:xfrm rot="16200000">
              <a:off x="4438352" y="1178309"/>
              <a:ext cx="4968552" cy="2611933"/>
            </a:xfrm>
            <a:prstGeom prst="flowChartManualOperati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7" name="Operación manual 4"/>
            <p:cNvSpPr/>
            <p:nvPr/>
          </p:nvSpPr>
          <p:spPr>
            <a:xfrm rot="21600000">
              <a:off x="5616661" y="993710"/>
              <a:ext cx="2611933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0" tIns="0" rIns="157187" bIns="0" numCol="1" spcCol="1270" anchor="t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Objetivos 2015</a:t>
              </a:r>
              <a:endParaRPr lang="es-AR" sz="25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000" kern="1200" dirty="0" smtClean="0"/>
                <a:t>Unión Internacional de Telecomunicaciones – (UIT) - ONU</a:t>
              </a:r>
              <a:endParaRPr lang="es-AR" sz="20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3591257" y="1315263"/>
            <a:ext cx="2741653" cy="4968552"/>
            <a:chOff x="2723195" y="0"/>
            <a:chExt cx="2530757" cy="4968552"/>
          </a:xfrm>
        </p:grpSpPr>
        <p:sp>
          <p:nvSpPr>
            <p:cNvPr id="9" name="8 Operación manual"/>
            <p:cNvSpPr/>
            <p:nvPr/>
          </p:nvSpPr>
          <p:spPr>
            <a:xfrm rot="16200000">
              <a:off x="1504298" y="1218897"/>
              <a:ext cx="4968552" cy="2530757"/>
            </a:xfrm>
            <a:prstGeom prst="flowChartManualOperati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0" name="Operación manual 4"/>
            <p:cNvSpPr/>
            <p:nvPr/>
          </p:nvSpPr>
          <p:spPr>
            <a:xfrm rot="21600000">
              <a:off x="2723195" y="993710"/>
              <a:ext cx="2530757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0" rIns="171647" bIns="0" numCol="1" spcCol="1270" anchor="t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700" kern="1200" dirty="0" smtClean="0"/>
                <a:t>2003 – 2005 Cumbre Mundial sobre la Sociedad de la Información</a:t>
              </a:r>
              <a:endParaRPr lang="es-AR" sz="27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100" kern="1200" dirty="0" smtClean="0"/>
                <a:t>Ginebra - Túnez</a:t>
              </a:r>
              <a:endParaRPr lang="es-AR" sz="21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100" kern="1200" dirty="0" smtClean="0"/>
                <a:t>175 delegaciones Gubernamentales</a:t>
              </a:r>
              <a:endParaRPr lang="es-AR" sz="2100" kern="1200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06506" y="1343080"/>
            <a:ext cx="2730303" cy="4968552"/>
            <a:chOff x="0" y="0"/>
            <a:chExt cx="2232248" cy="4968552"/>
          </a:xfrm>
        </p:grpSpPr>
        <p:sp>
          <p:nvSpPr>
            <p:cNvPr id="13" name="12 Operación manual"/>
            <p:cNvSpPr/>
            <p:nvPr/>
          </p:nvSpPr>
          <p:spPr>
            <a:xfrm rot="16200000">
              <a:off x="-1368152" y="1368152"/>
              <a:ext cx="4968552" cy="2232248"/>
            </a:xfrm>
            <a:prstGeom prst="flowChartManualOperati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4" name="Operación manual 4"/>
            <p:cNvSpPr/>
            <p:nvPr/>
          </p:nvSpPr>
          <p:spPr>
            <a:xfrm rot="21600000">
              <a:off x="0" y="993710"/>
              <a:ext cx="2232248" cy="298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0" rIns="192484" bIns="0" numCol="1" spcCol="1270" anchor="t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3000" kern="1200" dirty="0" smtClean="0"/>
                <a:t>2000 – Declaración del Milenio</a:t>
              </a:r>
              <a:endParaRPr lang="es-AR" sz="30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300" kern="1200" dirty="0" smtClean="0"/>
                <a:t>Cumbre del Milenio </a:t>
              </a:r>
              <a:endParaRPr lang="es-AR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2300" kern="1200" dirty="0" smtClean="0"/>
                <a:t>ONU</a:t>
              </a:r>
              <a:endParaRPr lang="es-AR" sz="2300" kern="1200" dirty="0"/>
            </a:p>
          </p:txBody>
        </p:sp>
      </p:grp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Supuestos de «la» Sociedad de la Información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715852" y="2276872"/>
            <a:ext cx="654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/>
              <a:t>Uniformidad de las transformaciones en contextos diferentes</a:t>
            </a:r>
          </a:p>
          <a:p>
            <a:endParaRPr lang="es-AR" sz="2000" dirty="0"/>
          </a:p>
          <a:p>
            <a:r>
              <a:rPr lang="es-AR" sz="2000" dirty="0" smtClean="0"/>
              <a:t>El acceso a las TIC es condición suficiente para el desarrollo</a:t>
            </a:r>
          </a:p>
          <a:p>
            <a:endParaRPr lang="es-AR" sz="2000" dirty="0"/>
          </a:p>
          <a:p>
            <a:r>
              <a:rPr lang="es-AR" sz="2000" dirty="0" smtClean="0"/>
              <a:t>La tecnología es neutral y por ende fácilmente transferible</a:t>
            </a:r>
          </a:p>
          <a:p>
            <a:endParaRPr lang="es-AR" sz="2000" dirty="0"/>
          </a:p>
          <a:p>
            <a:r>
              <a:rPr lang="es-AR" sz="2000" dirty="0" smtClean="0"/>
              <a:t>Las TIC  garantizan el acceso a la Información</a:t>
            </a:r>
          </a:p>
          <a:p>
            <a:endParaRPr lang="es-AR" sz="2000" dirty="0"/>
          </a:p>
          <a:p>
            <a:r>
              <a:rPr lang="es-AR" sz="2000" dirty="0" smtClean="0"/>
              <a:t>Información es Sinónimo de Conocimiento</a:t>
            </a:r>
            <a:endParaRPr lang="es-AR" sz="20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77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84515" y="764705"/>
            <a:ext cx="552707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Formación Docente hoy</a:t>
            </a:r>
            <a:endParaRPr lang="es-AR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928664" y="2132856"/>
            <a:ext cx="5437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Saberes y competencias tradicionales     </a:t>
            </a:r>
          </a:p>
          <a:p>
            <a:r>
              <a:rPr lang="es-AR" sz="2400" dirty="0" smtClean="0"/>
              <a:t>+</a:t>
            </a:r>
          </a:p>
          <a:p>
            <a:r>
              <a:rPr lang="es-AR" sz="2400" dirty="0"/>
              <a:t>Dominio de Herramientas: </a:t>
            </a:r>
          </a:p>
          <a:p>
            <a:pPr indent="-457200">
              <a:buFont typeface="Wingdings" pitchFamily="2" charset="2"/>
              <a:buChar char="§"/>
            </a:pPr>
            <a:r>
              <a:rPr lang="es-AR" sz="2400" dirty="0"/>
              <a:t>Evitar mitos (la máquina hará todo)</a:t>
            </a:r>
          </a:p>
          <a:p>
            <a:pPr indent="-457200">
              <a:buFont typeface="Wingdings" pitchFamily="2" charset="2"/>
              <a:buChar char="§"/>
            </a:pPr>
            <a:r>
              <a:rPr lang="es-AR" sz="2400" dirty="0"/>
              <a:t>Conocer alcances (cuánto y qué </a:t>
            </a:r>
            <a:r>
              <a:rPr lang="es-AR" sz="2400" dirty="0" smtClean="0"/>
              <a:t>permite hacer: calcular, buscar, archivar, diseñar</a:t>
            </a:r>
            <a:r>
              <a:rPr lang="es-AR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s-AR" sz="2400" dirty="0">
              <a:latin typeface="Calibri" pitchFamily="34" charset="0"/>
              <a:cs typeface="Calibri" pitchFamily="34" charset="0"/>
            </a:endParaRPr>
          </a:p>
          <a:p>
            <a:endParaRPr lang="es-ES" sz="2400" dirty="0">
              <a:latin typeface="Calibri" pitchFamily="34" charset="0"/>
              <a:cs typeface="Calibri" pitchFamily="34" charset="0"/>
            </a:endParaRPr>
          </a:p>
          <a:p>
            <a:endParaRPr lang="es-AR" sz="2400" dirty="0" smtClean="0"/>
          </a:p>
          <a:p>
            <a:endParaRPr lang="es-AR" sz="24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378714" y="620688"/>
            <a:ext cx="6084676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80792" y="836713"/>
            <a:ext cx="4369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dirty="0"/>
              <a:t>¿</a:t>
            </a:r>
            <a:r>
              <a:rPr lang="es-AR" sz="3600" dirty="0" smtClean="0"/>
              <a:t>Hacia dónde vamos ?</a:t>
            </a:r>
            <a:endParaRPr lang="es-AR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83453" y="2420888"/>
            <a:ext cx="821801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Romper con la futurología («todo será mejor/peor»)</a:t>
            </a:r>
          </a:p>
          <a:p>
            <a:endParaRPr lang="es-AR" sz="2400" dirty="0"/>
          </a:p>
          <a:p>
            <a:r>
              <a:rPr lang="es-AR" sz="2400" dirty="0" smtClean="0"/>
              <a:t>Romper son los simulacros (hacemos los mismo pero con máquinas)</a:t>
            </a:r>
          </a:p>
          <a:p>
            <a:endParaRPr lang="es-AR" sz="2400" dirty="0"/>
          </a:p>
          <a:p>
            <a:r>
              <a:rPr lang="es-AR" sz="2400" dirty="0" smtClean="0"/>
              <a:t>Pensar Evolución como Crisis (nunca es «fácil»)</a:t>
            </a:r>
          </a:p>
          <a:p>
            <a:endParaRPr lang="es-AR" sz="2400" dirty="0"/>
          </a:p>
          <a:p>
            <a:r>
              <a:rPr lang="es-AR" sz="2400" dirty="0" smtClean="0"/>
              <a:t>Innovar no necesariamente es Mejorar (uso «educativo»)</a:t>
            </a:r>
            <a:endParaRPr lang="es-AR" sz="24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6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0592" y="1988840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Distinguir tipos de Acceso y de Apropiación: </a:t>
            </a:r>
          </a:p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Motivacional, físico o material, habilidades que se quieren potenciar y usos (¿para qué?).  </a:t>
            </a:r>
          </a:p>
          <a:p>
            <a:endParaRPr lang="es-AR" sz="2400" dirty="0">
              <a:latin typeface="Calibri" pitchFamily="34" charset="0"/>
              <a:cs typeface="Calibri" pitchFamily="34" charset="0"/>
            </a:endParaRPr>
          </a:p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Definir habilidades: ¿operar, seleccionar, buscar, procesar, producir información?</a:t>
            </a:r>
          </a:p>
          <a:p>
            <a:endParaRPr lang="es-AR" sz="2400" dirty="0">
              <a:latin typeface="Calibri" pitchFamily="34" charset="0"/>
              <a:cs typeface="Calibri" pitchFamily="34" charset="0"/>
            </a:endParaRPr>
          </a:p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Cuestionar los prejuicios instalados por modas académicas: ¿nativos/inmigrantes digitales, tipos de «usuarios» según clase social, sujetos multitareas?</a:t>
            </a:r>
          </a:p>
          <a:p>
            <a:endParaRPr lang="es-A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378714" y="692696"/>
            <a:ext cx="6084676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Para diagnosticar / planificar</a:t>
            </a:r>
            <a:endParaRPr lang="es-ES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3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2708920"/>
            <a:ext cx="4754436" cy="319276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260648"/>
            <a:ext cx="5390741" cy="4077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schemeClr val="bg1"/>
                </a:solidFill>
              </a:rPr>
              <a:t>Cuello - Restagno Zuccarino - Las TIC en el Aula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664" y="1539949"/>
            <a:ext cx="626469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Tener en claro que el uso de TIC </a:t>
            </a:r>
            <a:r>
              <a:rPr lang="es-AR" sz="2400" u="sng" dirty="0" smtClean="0">
                <a:latin typeface="Calibri" pitchFamily="34" charset="0"/>
                <a:cs typeface="Calibri" pitchFamily="34" charset="0"/>
              </a:rPr>
              <a:t>es una parte</a:t>
            </a:r>
            <a:r>
              <a:rPr lang="es-AR" sz="2400" dirty="0" smtClean="0">
                <a:latin typeface="Calibri" pitchFamily="34" charset="0"/>
                <a:cs typeface="Calibri" pitchFamily="34" charset="0"/>
              </a:rPr>
              <a:t> de un proceso general (que lo enmarca) en el que también participan prácticas y saberes históricos.</a:t>
            </a:r>
          </a:p>
          <a:p>
            <a:endParaRPr lang="es-A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Generar 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las condiciones para el uso u «orquestar» saberes </a:t>
            </a:r>
            <a:r>
              <a:rPr lang="es-AR" sz="2400" u="sng" dirty="0">
                <a:latin typeface="Calibri" pitchFamily="34" charset="0"/>
                <a:cs typeface="Calibri" pitchFamily="34" charset="0"/>
              </a:rPr>
              <a:t>respecto de los lenguajes.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 </a:t>
            </a:r>
            <a:endParaRPr lang="es-AR" sz="2400" dirty="0" smtClean="0">
              <a:latin typeface="Calibri" pitchFamily="34" charset="0"/>
              <a:cs typeface="Calibri" pitchFamily="34" charset="0"/>
            </a:endParaRPr>
          </a:p>
          <a:p>
            <a:endParaRPr lang="es-A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AR" sz="2400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actividades con TIC </a:t>
            </a:r>
            <a:r>
              <a:rPr lang="es-AR" sz="2400" u="sng" dirty="0">
                <a:latin typeface="Calibri" pitchFamily="34" charset="0"/>
                <a:cs typeface="Calibri" pitchFamily="34" charset="0"/>
              </a:rPr>
              <a:t>en el aula, establecer tiempos 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(evaluables) para cada tarea. </a:t>
            </a:r>
            <a:endParaRPr lang="es-AR" sz="2400" u="sng" dirty="0">
              <a:latin typeface="Calibri" pitchFamily="34" charset="0"/>
              <a:cs typeface="Calibri" pitchFamily="34" charset="0"/>
            </a:endParaRPr>
          </a:p>
          <a:p>
            <a:endParaRPr lang="es-AR" sz="2800" u="sng" dirty="0"/>
          </a:p>
          <a:p>
            <a:endParaRPr lang="es-AR" sz="2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2413061" y="404664"/>
            <a:ext cx="6084676" cy="9361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Para diagnosticar / planificar</a:t>
            </a:r>
            <a:endParaRPr lang="es-ES" sz="28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62412" y="3768729"/>
            <a:ext cx="4298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b="1" dirty="0" smtClean="0">
                <a:latin typeface="Calibri" pitchFamily="34" charset="0"/>
                <a:cs typeface="Calibri" pitchFamily="34" charset="0"/>
              </a:rPr>
              <a:t>Cuello – </a:t>
            </a:r>
            <a:r>
              <a:rPr lang="es-AR" b="1" dirty="0" err="1" smtClean="0">
                <a:latin typeface="Calibri" pitchFamily="34" charset="0"/>
                <a:cs typeface="Calibri" pitchFamily="34" charset="0"/>
              </a:rPr>
              <a:t>Restagno</a:t>
            </a:r>
            <a:r>
              <a:rPr lang="es-AR" b="1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s-AR" b="1" dirty="0" err="1" smtClean="0">
                <a:latin typeface="Calibri" pitchFamily="34" charset="0"/>
                <a:cs typeface="Calibri" pitchFamily="34" charset="0"/>
              </a:rPr>
              <a:t>Zuccarino</a:t>
            </a:r>
            <a:endParaRPr lang="es-AR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endParaRPr lang="es-AR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AR" b="1" dirty="0" smtClean="0">
                <a:latin typeface="Calibri" pitchFamily="34" charset="0"/>
                <a:cs typeface="Calibri" pitchFamily="34" charset="0"/>
                <a:hlinkClick r:id="rId2"/>
              </a:rPr>
              <a:t>http://ticyeducacioncordoba.blogspot.com</a:t>
            </a:r>
            <a:endParaRPr lang="es-AR" b="1" dirty="0" smtClean="0">
              <a:latin typeface="Calibri" pitchFamily="34" charset="0"/>
              <a:cs typeface="Calibri" pitchFamily="34" charset="0"/>
            </a:endParaRPr>
          </a:p>
          <a:p>
            <a:pPr algn="r"/>
            <a:endParaRPr lang="es-AR" b="1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AR" b="1" dirty="0" smtClean="0">
                <a:latin typeface="Calibri" pitchFamily="34" charset="0"/>
                <a:cs typeface="Calibri" pitchFamily="34" charset="0"/>
              </a:rPr>
              <a:t>2013</a:t>
            </a:r>
            <a:endParaRPr lang="es-A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6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8" y="476671"/>
            <a:ext cx="8496944" cy="5731497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977336" y="3140968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7589676" y="4077072"/>
            <a:ext cx="146778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848544" y="2492896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6073898" y="3069903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4160912" y="3645024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630998" y="4165683"/>
            <a:ext cx="216024" cy="1800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0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10505" r="4868" b="13102"/>
          <a:stretch/>
        </p:blipFill>
        <p:spPr>
          <a:xfrm>
            <a:off x="1280592" y="548680"/>
            <a:ext cx="6624736" cy="5667662"/>
          </a:xfrm>
          <a:prstGeom prst="rect">
            <a:avLst/>
          </a:prstGeom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schemeClr val="bg1"/>
                </a:solidFill>
              </a:rPr>
              <a:t>Cuello - Restagno Zuccarino - Las TIC en el Aula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8" y="499784"/>
            <a:ext cx="4680520" cy="583242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941383" y="522897"/>
            <a:ext cx="352839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</a:rPr>
              <a:t>1. PANTALLA</a:t>
            </a:r>
          </a:p>
          <a:p>
            <a:r>
              <a:rPr lang="es-ES" sz="1600" dirty="0">
                <a:solidFill>
                  <a:schemeClr val="bg1"/>
                </a:solidFill>
              </a:rPr>
              <a:t>2. CUBIERTA DE LA BISAGRA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3. TECLADO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4</a:t>
            </a:r>
            <a:r>
              <a:rPr lang="es-ES" sz="1600" dirty="0" smtClean="0">
                <a:solidFill>
                  <a:schemeClr val="bg1"/>
                </a:solidFill>
              </a:rPr>
              <a:t>. REPOSA </a:t>
            </a:r>
            <a:r>
              <a:rPr lang="es-ES" sz="1600" dirty="0">
                <a:solidFill>
                  <a:schemeClr val="bg1"/>
                </a:solidFill>
              </a:rPr>
              <a:t> MUÑECAS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5</a:t>
            </a:r>
            <a:r>
              <a:rPr lang="es-ES" sz="1600" dirty="0" smtClean="0">
                <a:solidFill>
                  <a:schemeClr val="bg1"/>
                </a:solidFill>
              </a:rPr>
              <a:t>. MINI</a:t>
            </a:r>
            <a:r>
              <a:rPr lang="es-ES" sz="1600" dirty="0">
                <a:solidFill>
                  <a:schemeClr val="bg1"/>
                </a:solidFill>
              </a:rPr>
              <a:t> TARJETA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6. TARJETA  DE VÍDEO Y ENSAMBLE TÉRMICO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7. VENTILADOR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8. BAHÍA DEL DISCO DURO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9. PORTA TARJETA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10 DISCO DURO </a:t>
            </a:r>
          </a:p>
          <a:p>
            <a:r>
              <a:rPr lang="es-ES" sz="1600" dirty="0">
                <a:solidFill>
                  <a:schemeClr val="bg1"/>
                </a:solidFill>
              </a:rPr>
              <a:t>11. BATERÍA 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12. ALTAVOZ</a:t>
            </a:r>
            <a:endParaRPr lang="es-ES" sz="1600" dirty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13. ALTAVOZ</a:t>
            </a:r>
            <a:endParaRPr lang="es-ES" sz="1600" dirty="0">
              <a:solidFill>
                <a:schemeClr val="bg1"/>
              </a:solidFill>
            </a:endParaRPr>
          </a:p>
          <a:p>
            <a:r>
              <a:rPr lang="es-ES" sz="1600" dirty="0">
                <a:solidFill>
                  <a:schemeClr val="bg1"/>
                </a:solidFill>
              </a:rPr>
              <a:t>14. UNIDAD DE DVD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15. </a:t>
            </a:r>
            <a:r>
              <a:rPr lang="es-ES" sz="1600" dirty="0">
                <a:solidFill>
                  <a:schemeClr val="bg1"/>
                </a:solidFill>
              </a:rPr>
              <a:t>LA BOARD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16. </a:t>
            </a:r>
            <a:r>
              <a:rPr lang="es-ES" sz="1600" dirty="0">
                <a:solidFill>
                  <a:schemeClr val="bg1"/>
                </a:solidFill>
              </a:rPr>
              <a:t>BASE 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17. VENTILADOR</a:t>
            </a:r>
            <a:endParaRPr lang="es-ES" sz="1600" dirty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18. </a:t>
            </a:r>
            <a:r>
              <a:rPr lang="es-ES" sz="1600" dirty="0">
                <a:solidFill>
                  <a:schemeClr val="bg1"/>
                </a:solidFill>
              </a:rPr>
              <a:t>SOQUER DE ALTAVOZ 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19. </a:t>
            </a:r>
            <a:r>
              <a:rPr lang="es-ES" sz="1600" dirty="0">
                <a:solidFill>
                  <a:schemeClr val="bg1"/>
                </a:solidFill>
              </a:rPr>
              <a:t>PROCESADOR 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20. </a:t>
            </a:r>
            <a:r>
              <a:rPr lang="es-ES" sz="1600" dirty="0">
                <a:solidFill>
                  <a:schemeClr val="bg1"/>
                </a:solidFill>
              </a:rPr>
              <a:t>PROCESADOR TÉRMICO 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21. PUERTO </a:t>
            </a:r>
            <a:r>
              <a:rPr lang="es-ES" sz="1600" dirty="0">
                <a:solidFill>
                  <a:schemeClr val="bg1"/>
                </a:solidFill>
              </a:rPr>
              <a:t>USB 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40596" y="5085184"/>
            <a:ext cx="129638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5941382" y="2996952"/>
            <a:ext cx="1603905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5958313" y="4221088"/>
            <a:ext cx="12963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83254" y="5236962"/>
            <a:ext cx="12963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856656" y="2564904"/>
            <a:ext cx="72008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1084757" y="263691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5385048" y="5370837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1093141" y="407707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schemeClr val="bg1"/>
                </a:solidFill>
              </a:rPr>
              <a:t>Cuello - Restagno Zuccarino - Las TIC en el Aula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042"/>
            <a:ext cx="9906000" cy="567591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" t="42506" r="34581" b="10957"/>
          <a:stretch/>
        </p:blipFill>
        <p:spPr>
          <a:xfrm>
            <a:off x="128464" y="4077072"/>
            <a:ext cx="9287193" cy="987999"/>
          </a:xfrm>
          <a:prstGeom prst="rect">
            <a:avLst/>
          </a:prstGeom>
          <a:effectLst>
            <a:outerShdw blurRad="50800" dist="241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4592960" y="4293095"/>
            <a:ext cx="1440160" cy="2779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465168" y="4301574"/>
            <a:ext cx="1224136" cy="2779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72480" y="4293096"/>
            <a:ext cx="1008112" cy="2779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2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60833" y="357167"/>
            <a:ext cx="766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Tres campos articulados históricamente en tensión</a:t>
            </a:r>
            <a:endParaRPr lang="es-ES" sz="2400" dirty="0"/>
          </a:p>
        </p:txBody>
      </p:sp>
      <p:grpSp>
        <p:nvGrpSpPr>
          <p:cNvPr id="4" name="3 Grupo"/>
          <p:cNvGrpSpPr/>
          <p:nvPr/>
        </p:nvGrpSpPr>
        <p:grpSpPr>
          <a:xfrm>
            <a:off x="3397438" y="1095657"/>
            <a:ext cx="3111124" cy="2871807"/>
            <a:chOff x="2135996" y="59829"/>
            <a:chExt cx="2871807" cy="2871807"/>
          </a:xfrm>
        </p:grpSpPr>
        <p:sp>
          <p:nvSpPr>
            <p:cNvPr id="11" name="10 Elipse"/>
            <p:cNvSpPr/>
            <p:nvPr/>
          </p:nvSpPr>
          <p:spPr>
            <a:xfrm>
              <a:off x="2135996" y="59829"/>
              <a:ext cx="2871807" cy="287180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2518903" y="562395"/>
              <a:ext cx="2105992" cy="12923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/>
                <a:t>educación</a:t>
              </a:r>
              <a:endParaRPr lang="es-AR" sz="2400" kern="1200" dirty="0"/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4520036" y="2890537"/>
            <a:ext cx="3111124" cy="2871807"/>
            <a:chOff x="3172240" y="1854709"/>
            <a:chExt cx="2871807" cy="2871807"/>
          </a:xfrm>
        </p:grpSpPr>
        <p:sp>
          <p:nvSpPr>
            <p:cNvPr id="9" name="8 Elipse"/>
            <p:cNvSpPr/>
            <p:nvPr/>
          </p:nvSpPr>
          <p:spPr>
            <a:xfrm>
              <a:off x="3172240" y="1854709"/>
              <a:ext cx="2871807" cy="287180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Elipse 6"/>
            <p:cNvSpPr/>
            <p:nvPr/>
          </p:nvSpPr>
          <p:spPr>
            <a:xfrm>
              <a:off x="4050534" y="2596592"/>
              <a:ext cx="1723084" cy="1579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/>
                <a:t>tecnologías</a:t>
              </a:r>
              <a:endParaRPr lang="es-AR" sz="2400" kern="1200" dirty="0"/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274840" y="2890537"/>
            <a:ext cx="3111124" cy="2871807"/>
            <a:chOff x="1099752" y="1854709"/>
            <a:chExt cx="2871807" cy="2871807"/>
          </a:xfrm>
        </p:grpSpPr>
        <p:sp>
          <p:nvSpPr>
            <p:cNvPr id="7" name="6 Elipse"/>
            <p:cNvSpPr/>
            <p:nvPr/>
          </p:nvSpPr>
          <p:spPr>
            <a:xfrm>
              <a:off x="1099752" y="1854709"/>
              <a:ext cx="2871807" cy="287180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Elipse 8"/>
            <p:cNvSpPr/>
            <p:nvPr/>
          </p:nvSpPr>
          <p:spPr>
            <a:xfrm>
              <a:off x="1370180" y="2596592"/>
              <a:ext cx="1723084" cy="15794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/>
                <a:t>comunicación</a:t>
              </a:r>
              <a:endParaRPr lang="es-AR" sz="2400" kern="1200" dirty="0"/>
            </a:p>
          </p:txBody>
        </p:sp>
      </p:grp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48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404664"/>
            <a:ext cx="8915400" cy="566936"/>
          </a:xfrm>
        </p:spPr>
        <p:txBody>
          <a:bodyPr>
            <a:noAutofit/>
          </a:bodyPr>
          <a:lstStyle/>
          <a:p>
            <a:pPr algn="ctr"/>
            <a:r>
              <a:rPr lang="es-AR" sz="2800" dirty="0" smtClean="0"/>
              <a:t>TIC: Tecnologías de la Información y la Comunicación</a:t>
            </a:r>
            <a:endParaRPr lang="es-AR" sz="2800" dirty="0"/>
          </a:p>
        </p:txBody>
      </p:sp>
      <p:grpSp>
        <p:nvGrpSpPr>
          <p:cNvPr id="5" name="4 Grupo"/>
          <p:cNvGrpSpPr/>
          <p:nvPr/>
        </p:nvGrpSpPr>
        <p:grpSpPr>
          <a:xfrm>
            <a:off x="3814714" y="1268760"/>
            <a:ext cx="2084388" cy="1924050"/>
            <a:chOff x="2039911" y="303786"/>
            <a:chExt cx="1924050" cy="1924050"/>
          </a:xfrm>
          <a:scene3d>
            <a:camera prst="orthographicFront"/>
            <a:lightRig rig="flat" dir="t"/>
          </a:scene3d>
        </p:grpSpPr>
        <p:sp>
          <p:nvSpPr>
            <p:cNvPr id="14" name="13 Elipse"/>
            <p:cNvSpPr/>
            <p:nvPr/>
          </p:nvSpPr>
          <p:spPr>
            <a:xfrm>
              <a:off x="2039911" y="303786"/>
              <a:ext cx="1924050" cy="192405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2321682" y="585557"/>
              <a:ext cx="1360508" cy="13605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kern="1200" dirty="0" smtClean="0"/>
                <a:t>Antonio </a:t>
              </a:r>
              <a:r>
                <a:rPr lang="es-AR" sz="2400" kern="1200" dirty="0" err="1" smtClean="0"/>
                <a:t>Pasquali</a:t>
              </a:r>
              <a:endParaRPr lang="es-AR" sz="2400" kern="1200" dirty="0"/>
            </a:p>
          </p:txBody>
        </p:sp>
      </p:grpSp>
      <p:sp>
        <p:nvSpPr>
          <p:cNvPr id="6" name="5 Flecha izquierda"/>
          <p:cNvSpPr/>
          <p:nvPr/>
        </p:nvSpPr>
        <p:spPr>
          <a:xfrm rot="18835912">
            <a:off x="3078131" y="2674214"/>
            <a:ext cx="744509" cy="594050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6 Grupo"/>
          <p:cNvGrpSpPr/>
          <p:nvPr/>
        </p:nvGrpSpPr>
        <p:grpSpPr>
          <a:xfrm>
            <a:off x="1697235" y="3479040"/>
            <a:ext cx="1980168" cy="1462278"/>
            <a:chOff x="85314" y="2514066"/>
            <a:chExt cx="1827847" cy="1462278"/>
          </a:xfrm>
          <a:solidFill>
            <a:schemeClr val="accent4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2" name="11 Rectángulo redondeado"/>
            <p:cNvSpPr/>
            <p:nvPr/>
          </p:nvSpPr>
          <p:spPr>
            <a:xfrm>
              <a:off x="85314" y="2514066"/>
              <a:ext cx="1827847" cy="146227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128143" y="2556895"/>
              <a:ext cx="1742189" cy="137662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55245" rIns="55245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900" kern="1200" dirty="0" smtClean="0"/>
                <a:t>Informar</a:t>
              </a:r>
              <a:endParaRPr lang="es-AR" sz="2900" kern="1200" dirty="0"/>
            </a:p>
          </p:txBody>
        </p:sp>
      </p:grpSp>
      <p:sp>
        <p:nvSpPr>
          <p:cNvPr id="8" name="7 Flecha izquierda"/>
          <p:cNvSpPr/>
          <p:nvPr/>
        </p:nvSpPr>
        <p:spPr>
          <a:xfrm rot="13490250">
            <a:off x="5880901" y="2736724"/>
            <a:ext cx="772993" cy="548354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8 Grupo"/>
          <p:cNvGrpSpPr/>
          <p:nvPr/>
        </p:nvGrpSpPr>
        <p:grpSpPr>
          <a:xfrm>
            <a:off x="6274995" y="3473306"/>
            <a:ext cx="1980168" cy="1462278"/>
            <a:chOff x="4268110" y="2514094"/>
            <a:chExt cx="1827847" cy="1462278"/>
          </a:xfrm>
          <a:scene3d>
            <a:camera prst="orthographicFront"/>
            <a:lightRig rig="flat" dir="t"/>
          </a:scene3d>
        </p:grpSpPr>
        <p:sp>
          <p:nvSpPr>
            <p:cNvPr id="10" name="9 Rectángulo redondeado"/>
            <p:cNvSpPr/>
            <p:nvPr/>
          </p:nvSpPr>
          <p:spPr>
            <a:xfrm>
              <a:off x="4268110" y="2514094"/>
              <a:ext cx="1827847" cy="146227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310939" y="2556923"/>
              <a:ext cx="1742189" cy="1376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55245" rIns="55245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900" kern="1200" dirty="0" smtClean="0"/>
                <a:t>Comunicar</a:t>
              </a:r>
              <a:endParaRPr lang="es-AR" sz="2900" kern="1200" dirty="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1724694" y="5184341"/>
            <a:ext cx="1980168" cy="731139"/>
            <a:chOff x="85314" y="2514066"/>
            <a:chExt cx="1827847" cy="1462278"/>
          </a:xfrm>
          <a:solidFill>
            <a:schemeClr val="accent4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7" name="16 Rectángulo redondeado"/>
            <p:cNvSpPr/>
            <p:nvPr/>
          </p:nvSpPr>
          <p:spPr>
            <a:xfrm>
              <a:off x="85314" y="2514066"/>
              <a:ext cx="1827847" cy="1462278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128143" y="2556895"/>
              <a:ext cx="1742189" cy="137662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55245" rIns="55245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900" kern="1200" dirty="0" smtClean="0"/>
                <a:t>datos</a:t>
              </a:r>
              <a:endParaRPr lang="es-AR" sz="2900" kern="1200" dirty="0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279148" y="5157193"/>
            <a:ext cx="1980168" cy="758287"/>
            <a:chOff x="4268110" y="2548221"/>
            <a:chExt cx="1827847" cy="1385322"/>
          </a:xfrm>
          <a:scene3d>
            <a:camera prst="orthographicFront"/>
            <a:lightRig rig="flat" dir="t"/>
          </a:scene3d>
        </p:grpSpPr>
        <p:sp>
          <p:nvSpPr>
            <p:cNvPr id="26" name="25 Rectángulo redondeado"/>
            <p:cNvSpPr/>
            <p:nvPr/>
          </p:nvSpPr>
          <p:spPr>
            <a:xfrm>
              <a:off x="4268110" y="2548221"/>
              <a:ext cx="1827847" cy="1296602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4310939" y="2556923"/>
              <a:ext cx="1742189" cy="1376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245" tIns="55245" rIns="55245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800" kern="1200" dirty="0" smtClean="0"/>
                <a:t>Cara a cara</a:t>
              </a:r>
              <a:endParaRPr lang="es-AR" sz="2800" kern="1200" dirty="0"/>
            </a:p>
          </p:txBody>
        </p:sp>
      </p:grp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7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60400" y="-27384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dirty="0" smtClean="0"/>
              <a:t>TIC: Tecnologías de la Información y la Comunicación</a:t>
            </a:r>
            <a:endParaRPr lang="es-AR" sz="2800" dirty="0"/>
          </a:p>
        </p:txBody>
      </p:sp>
      <p:grpSp>
        <p:nvGrpSpPr>
          <p:cNvPr id="6" name="5 Grupo"/>
          <p:cNvGrpSpPr/>
          <p:nvPr/>
        </p:nvGrpSpPr>
        <p:grpSpPr>
          <a:xfrm>
            <a:off x="3745288" y="1052737"/>
            <a:ext cx="2307033" cy="2129569"/>
            <a:chOff x="2521594" y="54207"/>
            <a:chExt cx="2129569" cy="2129569"/>
          </a:xfrm>
          <a:scene3d>
            <a:camera prst="orthographicFront"/>
            <a:lightRig rig="flat" dir="t"/>
          </a:scene3d>
        </p:grpSpPr>
        <p:sp>
          <p:nvSpPr>
            <p:cNvPr id="19" name="18 Elipse"/>
            <p:cNvSpPr/>
            <p:nvPr/>
          </p:nvSpPr>
          <p:spPr>
            <a:xfrm>
              <a:off x="2521594" y="54207"/>
              <a:ext cx="2129569" cy="2129569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2833462" y="366075"/>
              <a:ext cx="1505833" cy="15058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Dominique </a:t>
              </a:r>
              <a:r>
                <a:rPr lang="es-AR" sz="2500" kern="1200" dirty="0" err="1" smtClean="0"/>
                <a:t>Wolton</a:t>
              </a:r>
              <a:endParaRPr lang="es-AR" sz="2500" kern="1200" dirty="0"/>
            </a:p>
          </p:txBody>
        </p:sp>
      </p:grpSp>
      <p:sp>
        <p:nvSpPr>
          <p:cNvPr id="7" name="6 Flecha izquierda"/>
          <p:cNvSpPr/>
          <p:nvPr/>
        </p:nvSpPr>
        <p:spPr>
          <a:xfrm rot="20961667">
            <a:off x="3057628" y="4538652"/>
            <a:ext cx="680567" cy="606927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7 Grupo"/>
          <p:cNvGrpSpPr/>
          <p:nvPr/>
        </p:nvGrpSpPr>
        <p:grpSpPr>
          <a:xfrm>
            <a:off x="740532" y="4258800"/>
            <a:ext cx="2191681" cy="1618472"/>
            <a:chOff x="4" y="2972219"/>
            <a:chExt cx="2023090" cy="1618472"/>
          </a:xfrm>
          <a:scene3d>
            <a:camera prst="orthographicFront"/>
            <a:lightRig rig="flat" dir="t"/>
          </a:scene3d>
        </p:grpSpPr>
        <p:sp>
          <p:nvSpPr>
            <p:cNvPr id="17" name="16 Rectángulo redondeado"/>
            <p:cNvSpPr/>
            <p:nvPr/>
          </p:nvSpPr>
          <p:spPr>
            <a:xfrm>
              <a:off x="4" y="2972219"/>
              <a:ext cx="2023090" cy="1618472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47407" y="3019622"/>
              <a:ext cx="1928284" cy="1523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625" tIns="47625" rIns="47625" bIns="4762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Funcional</a:t>
              </a:r>
              <a:endParaRPr lang="es-AR" sz="2500" kern="1200" dirty="0"/>
            </a:p>
          </p:txBody>
        </p:sp>
      </p:grpSp>
      <p:sp>
        <p:nvSpPr>
          <p:cNvPr id="9" name="8 Flecha izquierda"/>
          <p:cNvSpPr/>
          <p:nvPr/>
        </p:nvSpPr>
        <p:spPr>
          <a:xfrm rot="11716643">
            <a:off x="6231323" y="4560542"/>
            <a:ext cx="595797" cy="606927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9 Grupo"/>
          <p:cNvGrpSpPr/>
          <p:nvPr/>
        </p:nvGrpSpPr>
        <p:grpSpPr>
          <a:xfrm>
            <a:off x="6973787" y="4258800"/>
            <a:ext cx="2191681" cy="1618472"/>
            <a:chOff x="5249717" y="2900252"/>
            <a:chExt cx="2023090" cy="1618472"/>
          </a:xfrm>
          <a:scene3d>
            <a:camera prst="orthographicFront"/>
            <a:lightRig rig="flat" dir="t"/>
          </a:scene3d>
        </p:grpSpPr>
        <p:sp>
          <p:nvSpPr>
            <p:cNvPr id="15" name="14 Rectángulo redondeado"/>
            <p:cNvSpPr/>
            <p:nvPr/>
          </p:nvSpPr>
          <p:spPr>
            <a:xfrm>
              <a:off x="5249717" y="2900252"/>
              <a:ext cx="2023090" cy="1618472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5297120" y="2947655"/>
              <a:ext cx="1928284" cy="1523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625" tIns="47625" rIns="47625" bIns="4762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Normativa</a:t>
              </a:r>
              <a:endParaRPr lang="es-AR" sz="2500" kern="1200" dirty="0"/>
            </a:p>
          </p:txBody>
        </p:sp>
      </p:grpSp>
      <p:sp>
        <p:nvSpPr>
          <p:cNvPr id="11" name="10 Flecha izquierda"/>
          <p:cNvSpPr/>
          <p:nvPr/>
        </p:nvSpPr>
        <p:spPr>
          <a:xfrm rot="16215634">
            <a:off x="4732759" y="3195009"/>
            <a:ext cx="474796" cy="657504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11 Grupo"/>
          <p:cNvGrpSpPr/>
          <p:nvPr/>
        </p:nvGrpSpPr>
        <p:grpSpPr>
          <a:xfrm>
            <a:off x="3899881" y="3969072"/>
            <a:ext cx="2191681" cy="1618472"/>
            <a:chOff x="2664296" y="2718505"/>
            <a:chExt cx="2023090" cy="1618472"/>
          </a:xfrm>
          <a:scene3d>
            <a:camera prst="orthographicFront"/>
            <a:lightRig rig="flat" dir="t"/>
          </a:scene3d>
        </p:grpSpPr>
        <p:sp>
          <p:nvSpPr>
            <p:cNvPr id="13" name="12 Rectángulo redondeado"/>
            <p:cNvSpPr/>
            <p:nvPr/>
          </p:nvSpPr>
          <p:spPr>
            <a:xfrm>
              <a:off x="2664296" y="2718505"/>
              <a:ext cx="2023090" cy="1618472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2711699" y="2765908"/>
              <a:ext cx="1928284" cy="1523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7625" tIns="47625" rIns="47625" bIns="4762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kern="1200" dirty="0" smtClean="0"/>
                <a:t>Comunicación</a:t>
              </a:r>
              <a:endParaRPr lang="es-AR" sz="2500" kern="1200" dirty="0"/>
            </a:p>
          </p:txBody>
        </p:sp>
      </p:grp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Cuello - Restagno Zuccarino - Las TIC en el Aula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87</TotalTime>
  <Words>777</Words>
  <Application>Microsoft Office PowerPoint</Application>
  <PresentationFormat>A4 (210 x 297 mm)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TIC: Tecnologías de la Información y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Sociedad de la Información</vt:lpstr>
      <vt:lpstr>Supuestos de «la» Sociedad de la Información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Cesar</cp:lastModifiedBy>
  <cp:revision>21</cp:revision>
  <dcterms:created xsi:type="dcterms:W3CDTF">2013-06-14T20:21:30Z</dcterms:created>
  <dcterms:modified xsi:type="dcterms:W3CDTF">2013-07-04T15:12:13Z</dcterms:modified>
</cp:coreProperties>
</file>