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3"/>
  </p:notesMasterIdLst>
  <p:sldIdLst>
    <p:sldId id="279" r:id="rId2"/>
    <p:sldId id="256" r:id="rId3"/>
    <p:sldId id="257" r:id="rId4"/>
    <p:sldId id="258" r:id="rId5"/>
    <p:sldId id="259" r:id="rId6"/>
    <p:sldId id="260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996" y="-16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7B6A4E-962E-4E1F-A0A2-EF87A31E6E49}" type="doc">
      <dgm:prSet loTypeId="urn:microsoft.com/office/officeart/2005/8/layout/process1" loCatId="process" qsTypeId="urn:microsoft.com/office/officeart/2005/8/quickstyle/3d1" qsCatId="3D" csTypeId="urn:microsoft.com/office/officeart/2005/8/colors/colorful1" csCatId="colorful" phldr="1"/>
      <dgm:spPr/>
    </dgm:pt>
    <dgm:pt modelId="{D4BAFEC6-A758-4677-AF92-86E85233E697}">
      <dgm:prSet phldrT="[Texto]"/>
      <dgm:spPr/>
      <dgm:t>
        <a:bodyPr/>
        <a:lstStyle/>
        <a:p>
          <a:r>
            <a:rPr lang="es-AR" dirty="0" smtClean="0"/>
            <a:t>¿Qué saberes,  competencias y acciones favorecen?</a:t>
          </a:r>
          <a:endParaRPr lang="es-AR" dirty="0"/>
        </a:p>
      </dgm:t>
    </dgm:pt>
    <dgm:pt modelId="{9A35BC0E-1435-4ADB-BFC5-2383FB95F416}" type="parTrans" cxnId="{397D7278-AA50-4F38-A7C7-DBDB8992FE67}">
      <dgm:prSet/>
      <dgm:spPr/>
      <dgm:t>
        <a:bodyPr/>
        <a:lstStyle/>
        <a:p>
          <a:endParaRPr lang="es-AR"/>
        </a:p>
      </dgm:t>
    </dgm:pt>
    <dgm:pt modelId="{0EED8F22-0939-4916-9CFA-489EE4A66513}" type="sibTrans" cxnId="{397D7278-AA50-4F38-A7C7-DBDB8992FE67}">
      <dgm:prSet/>
      <dgm:spPr/>
      <dgm:t>
        <a:bodyPr/>
        <a:lstStyle/>
        <a:p>
          <a:endParaRPr lang="es-AR"/>
        </a:p>
      </dgm:t>
    </dgm:pt>
    <dgm:pt modelId="{E04518E7-A140-4915-9628-334C5A4853E8}">
      <dgm:prSet phldrT="[Texto]"/>
      <dgm:spPr/>
      <dgm:t>
        <a:bodyPr/>
        <a:lstStyle/>
        <a:p>
          <a:r>
            <a:rPr lang="es-AR" dirty="0" smtClean="0"/>
            <a:t>¿Para qué introduzco TIC?</a:t>
          </a:r>
          <a:endParaRPr lang="es-AR" dirty="0"/>
        </a:p>
      </dgm:t>
    </dgm:pt>
    <dgm:pt modelId="{37B5E8DF-2444-4F3F-AFC5-3965471E35E9}" type="parTrans" cxnId="{F8392FF4-674E-44FD-B3EE-62E04EF64CA5}">
      <dgm:prSet/>
      <dgm:spPr/>
      <dgm:t>
        <a:bodyPr/>
        <a:lstStyle/>
        <a:p>
          <a:endParaRPr lang="es-AR"/>
        </a:p>
      </dgm:t>
    </dgm:pt>
    <dgm:pt modelId="{425EF3B2-A3B6-4C1B-9C40-C4CE13FED3BE}" type="sibTrans" cxnId="{F8392FF4-674E-44FD-B3EE-62E04EF64CA5}">
      <dgm:prSet/>
      <dgm:spPr/>
      <dgm:t>
        <a:bodyPr/>
        <a:lstStyle/>
        <a:p>
          <a:endParaRPr lang="es-AR"/>
        </a:p>
      </dgm:t>
    </dgm:pt>
    <dgm:pt modelId="{A958AEE8-5469-4920-B6E7-DEE8BC7DD930}">
      <dgm:prSet phldrT="[Texto]"/>
      <dgm:spPr/>
      <dgm:t>
        <a:bodyPr/>
        <a:lstStyle/>
        <a:p>
          <a:r>
            <a:rPr lang="es-AR" dirty="0" smtClean="0"/>
            <a:t>¿Qué Relaciones Comunicativas instauran: normativas o funcionales ?</a:t>
          </a:r>
          <a:endParaRPr lang="es-AR" dirty="0"/>
        </a:p>
      </dgm:t>
    </dgm:pt>
    <dgm:pt modelId="{217DB28D-C8F4-4889-9C6B-ECF99EA5347F}" type="parTrans" cxnId="{D6F208C0-39DD-459D-8DA0-F7D00DFC5FE6}">
      <dgm:prSet/>
      <dgm:spPr/>
      <dgm:t>
        <a:bodyPr/>
        <a:lstStyle/>
        <a:p>
          <a:endParaRPr lang="es-AR"/>
        </a:p>
      </dgm:t>
    </dgm:pt>
    <dgm:pt modelId="{14A306D9-A592-49EF-9C8B-ADB48D229F3D}" type="sibTrans" cxnId="{D6F208C0-39DD-459D-8DA0-F7D00DFC5FE6}">
      <dgm:prSet/>
      <dgm:spPr/>
      <dgm:t>
        <a:bodyPr/>
        <a:lstStyle/>
        <a:p>
          <a:endParaRPr lang="es-AR"/>
        </a:p>
      </dgm:t>
    </dgm:pt>
    <dgm:pt modelId="{F6ADC7AA-9551-4F9F-A35B-63DD7DEEDB12}" type="pres">
      <dgm:prSet presAssocID="{037B6A4E-962E-4E1F-A0A2-EF87A31E6E49}" presName="Name0" presStyleCnt="0">
        <dgm:presLayoutVars>
          <dgm:dir/>
          <dgm:resizeHandles val="exact"/>
        </dgm:presLayoutVars>
      </dgm:prSet>
      <dgm:spPr/>
    </dgm:pt>
    <dgm:pt modelId="{CB1C05B1-599F-4E4D-8DF1-1FA44BD10878}" type="pres">
      <dgm:prSet presAssocID="{D4BAFEC6-A758-4677-AF92-86E85233E697}" presName="node" presStyleLbl="node1" presStyleIdx="0" presStyleCnt="3" custLinFactX="95253" custLinFactNeighborX="100000" custLinFactNeighborY="213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DA5070E-FD3E-472D-A26B-760A2884ECF5}" type="pres">
      <dgm:prSet presAssocID="{0EED8F22-0939-4916-9CFA-489EE4A66513}" presName="sibTrans" presStyleLbl="sibTrans2D1" presStyleIdx="0" presStyleCnt="2" custFlipHor="1" custScaleX="98311"/>
      <dgm:spPr/>
      <dgm:t>
        <a:bodyPr/>
        <a:lstStyle/>
        <a:p>
          <a:endParaRPr lang="es-ES"/>
        </a:p>
      </dgm:t>
    </dgm:pt>
    <dgm:pt modelId="{32BC4AC7-1E85-4110-A172-85E9271F88C6}" type="pres">
      <dgm:prSet presAssocID="{0EED8F22-0939-4916-9CFA-489EE4A66513}" presName="connectorText" presStyleLbl="sibTrans2D1" presStyleIdx="0" presStyleCnt="2"/>
      <dgm:spPr/>
      <dgm:t>
        <a:bodyPr/>
        <a:lstStyle/>
        <a:p>
          <a:endParaRPr lang="es-ES"/>
        </a:p>
      </dgm:t>
    </dgm:pt>
    <dgm:pt modelId="{E3787D5A-31AC-4B8B-B8CB-A3304D713F30}" type="pres">
      <dgm:prSet presAssocID="{E04518E7-A140-4915-9628-334C5A4853E8}" presName="node" presStyleLbl="node1" presStyleIdx="1" presStyleCnt="3" custLinFactX="-85693" custLinFactNeighborX="-100000" custLinFactNeighborY="-349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7FD02CF-DA75-4207-81A3-FFC17D9CDB19}" type="pres">
      <dgm:prSet presAssocID="{425EF3B2-A3B6-4C1B-9C40-C4CE13FED3BE}" presName="sibTrans" presStyleLbl="sibTrans2D1" presStyleIdx="1" presStyleCnt="2" custScaleX="30397" custLinFactNeighborX="70424" custLinFactNeighborY="-6624"/>
      <dgm:spPr/>
      <dgm:t>
        <a:bodyPr/>
        <a:lstStyle/>
        <a:p>
          <a:endParaRPr lang="es-ES"/>
        </a:p>
      </dgm:t>
    </dgm:pt>
    <dgm:pt modelId="{87289A62-3101-42C8-8922-B66EC620C1F4}" type="pres">
      <dgm:prSet presAssocID="{425EF3B2-A3B6-4C1B-9C40-C4CE13FED3BE}" presName="connectorText" presStyleLbl="sibTrans2D1" presStyleIdx="1" presStyleCnt="2"/>
      <dgm:spPr/>
      <dgm:t>
        <a:bodyPr/>
        <a:lstStyle/>
        <a:p>
          <a:endParaRPr lang="es-ES"/>
        </a:p>
      </dgm:t>
    </dgm:pt>
    <dgm:pt modelId="{FD263762-03C8-4D40-B893-791C20BE54A4}" type="pres">
      <dgm:prSet presAssocID="{A958AEE8-5469-4920-B6E7-DEE8BC7DD93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5DEE3BAA-8331-4104-8E0E-15CE693BF905}" type="presOf" srcId="{D4BAFEC6-A758-4677-AF92-86E85233E697}" destId="{CB1C05B1-599F-4E4D-8DF1-1FA44BD10878}" srcOrd="0" destOrd="0" presId="urn:microsoft.com/office/officeart/2005/8/layout/process1"/>
    <dgm:cxn modelId="{AB2C445B-6835-4F2D-A0B7-790846B25364}" type="presOf" srcId="{A958AEE8-5469-4920-B6E7-DEE8BC7DD930}" destId="{FD263762-03C8-4D40-B893-791C20BE54A4}" srcOrd="0" destOrd="0" presId="urn:microsoft.com/office/officeart/2005/8/layout/process1"/>
    <dgm:cxn modelId="{8C6533E3-0CCC-4D39-A677-8470EE31752D}" type="presOf" srcId="{037B6A4E-962E-4E1F-A0A2-EF87A31E6E49}" destId="{F6ADC7AA-9551-4F9F-A35B-63DD7DEEDB12}" srcOrd="0" destOrd="0" presId="urn:microsoft.com/office/officeart/2005/8/layout/process1"/>
    <dgm:cxn modelId="{92AB07AC-F617-4B21-AACE-771B84FB8115}" type="presOf" srcId="{E04518E7-A140-4915-9628-334C5A4853E8}" destId="{E3787D5A-31AC-4B8B-B8CB-A3304D713F30}" srcOrd="0" destOrd="0" presId="urn:microsoft.com/office/officeart/2005/8/layout/process1"/>
    <dgm:cxn modelId="{397D7278-AA50-4F38-A7C7-DBDB8992FE67}" srcId="{037B6A4E-962E-4E1F-A0A2-EF87A31E6E49}" destId="{D4BAFEC6-A758-4677-AF92-86E85233E697}" srcOrd="0" destOrd="0" parTransId="{9A35BC0E-1435-4ADB-BFC5-2383FB95F416}" sibTransId="{0EED8F22-0939-4916-9CFA-489EE4A66513}"/>
    <dgm:cxn modelId="{335C270D-BE43-4047-A108-785E2A69F6C0}" type="presOf" srcId="{0EED8F22-0939-4916-9CFA-489EE4A66513}" destId="{8DA5070E-FD3E-472D-A26B-760A2884ECF5}" srcOrd="0" destOrd="0" presId="urn:microsoft.com/office/officeart/2005/8/layout/process1"/>
    <dgm:cxn modelId="{4AEDB578-2DB1-484C-BEE4-52C793908EC9}" type="presOf" srcId="{425EF3B2-A3B6-4C1B-9C40-C4CE13FED3BE}" destId="{87289A62-3101-42C8-8922-B66EC620C1F4}" srcOrd="1" destOrd="0" presId="urn:microsoft.com/office/officeart/2005/8/layout/process1"/>
    <dgm:cxn modelId="{F8392FF4-674E-44FD-B3EE-62E04EF64CA5}" srcId="{037B6A4E-962E-4E1F-A0A2-EF87A31E6E49}" destId="{E04518E7-A140-4915-9628-334C5A4853E8}" srcOrd="1" destOrd="0" parTransId="{37B5E8DF-2444-4F3F-AFC5-3965471E35E9}" sibTransId="{425EF3B2-A3B6-4C1B-9C40-C4CE13FED3BE}"/>
    <dgm:cxn modelId="{D6F208C0-39DD-459D-8DA0-F7D00DFC5FE6}" srcId="{037B6A4E-962E-4E1F-A0A2-EF87A31E6E49}" destId="{A958AEE8-5469-4920-B6E7-DEE8BC7DD930}" srcOrd="2" destOrd="0" parTransId="{217DB28D-C8F4-4889-9C6B-ECF99EA5347F}" sibTransId="{14A306D9-A592-49EF-9C8B-ADB48D229F3D}"/>
    <dgm:cxn modelId="{8A1567BF-03F1-4944-AB54-9D2F288CC7DD}" type="presOf" srcId="{425EF3B2-A3B6-4C1B-9C40-C4CE13FED3BE}" destId="{47FD02CF-DA75-4207-81A3-FFC17D9CDB19}" srcOrd="0" destOrd="0" presId="urn:microsoft.com/office/officeart/2005/8/layout/process1"/>
    <dgm:cxn modelId="{4BA4F2D2-BA84-4987-AD3A-874CDE8CD324}" type="presOf" srcId="{0EED8F22-0939-4916-9CFA-489EE4A66513}" destId="{32BC4AC7-1E85-4110-A172-85E9271F88C6}" srcOrd="1" destOrd="0" presId="urn:microsoft.com/office/officeart/2005/8/layout/process1"/>
    <dgm:cxn modelId="{0405FD83-68D1-4A28-8153-E1F9DE380139}" type="presParOf" srcId="{F6ADC7AA-9551-4F9F-A35B-63DD7DEEDB12}" destId="{CB1C05B1-599F-4E4D-8DF1-1FA44BD10878}" srcOrd="0" destOrd="0" presId="urn:microsoft.com/office/officeart/2005/8/layout/process1"/>
    <dgm:cxn modelId="{B91E8D45-A2A3-4AF7-ABD8-FF850FDE2566}" type="presParOf" srcId="{F6ADC7AA-9551-4F9F-A35B-63DD7DEEDB12}" destId="{8DA5070E-FD3E-472D-A26B-760A2884ECF5}" srcOrd="1" destOrd="0" presId="urn:microsoft.com/office/officeart/2005/8/layout/process1"/>
    <dgm:cxn modelId="{E87E6B37-2B91-44C0-9180-E1ACBD38CFA5}" type="presParOf" srcId="{8DA5070E-FD3E-472D-A26B-760A2884ECF5}" destId="{32BC4AC7-1E85-4110-A172-85E9271F88C6}" srcOrd="0" destOrd="0" presId="urn:microsoft.com/office/officeart/2005/8/layout/process1"/>
    <dgm:cxn modelId="{75CD3990-C219-4671-87E1-2F97C3AF002B}" type="presParOf" srcId="{F6ADC7AA-9551-4F9F-A35B-63DD7DEEDB12}" destId="{E3787D5A-31AC-4B8B-B8CB-A3304D713F30}" srcOrd="2" destOrd="0" presId="urn:microsoft.com/office/officeart/2005/8/layout/process1"/>
    <dgm:cxn modelId="{3F746E6B-BF18-41F0-BEE8-11165C698D20}" type="presParOf" srcId="{F6ADC7AA-9551-4F9F-A35B-63DD7DEEDB12}" destId="{47FD02CF-DA75-4207-81A3-FFC17D9CDB19}" srcOrd="3" destOrd="0" presId="urn:microsoft.com/office/officeart/2005/8/layout/process1"/>
    <dgm:cxn modelId="{C1748479-27E2-45E3-BF95-BFA6692B6AB0}" type="presParOf" srcId="{47FD02CF-DA75-4207-81A3-FFC17D9CDB19}" destId="{87289A62-3101-42C8-8922-B66EC620C1F4}" srcOrd="0" destOrd="0" presId="urn:microsoft.com/office/officeart/2005/8/layout/process1"/>
    <dgm:cxn modelId="{E4FBCC6A-69DB-4FC2-A60C-E952AF1B25B3}" type="presParOf" srcId="{F6ADC7AA-9551-4F9F-A35B-63DD7DEEDB12}" destId="{FD263762-03C8-4D40-B893-791C20BE54A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5F34C4-DB4E-4C83-8928-3C978AC9FBF7}" type="datetimeFigureOut">
              <a:rPr lang="es-ES" smtClean="0"/>
              <a:t>04/07/2013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8E48E-2CBD-4374-B001-4DE29CE0EC8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0728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82345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E2C6-A25E-4234-BDC7-D717267EBD08}" type="datetime1">
              <a:rPr lang="es-ES" smtClean="0"/>
              <a:t>04/07/2013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Cuello - Restagno Zuccarino - Las TIC en el Aula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5E3B-36EB-4B65-B5B6-2498C38F4425}" type="slidenum">
              <a:rPr lang="es-ES" smtClean="0"/>
              <a:t>‹Nº›</a:t>
            </a:fld>
            <a:endParaRPr lang="es-E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536575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5201510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7650" y="2130426"/>
            <a:ext cx="47879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7650" y="3733800"/>
            <a:ext cx="47879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F41D-BF13-45AC-90FA-73070EF5F575}" type="datetime1">
              <a:rPr lang="es-ES" smtClean="0"/>
              <a:t>04/07/2013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Cuello - Restagno Zuccarino - Las TIC en el Aula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5E3B-36EB-4B65-B5B6-2498C38F442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B80B-EF58-4715-9A08-5CE16995F36D}" type="datetime1">
              <a:rPr lang="es-ES" smtClean="0"/>
              <a:t>04/07/2013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Cuello - Restagno Zuccarino - Las TIC en el Aula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5E3B-36EB-4B65-B5B6-2498C38F442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8F36C-4BB0-4FF3-8A0F-7CFEC18D2EB4}" type="datetime1">
              <a:rPr lang="es-ES" smtClean="0"/>
              <a:t>04/07/2013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Cuello - Restagno Zuccarino - Las TIC en el Aula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5E3B-36EB-4B65-B5B6-2498C38F442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2" y="-30478"/>
            <a:ext cx="982344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906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906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906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5621365"/>
            <a:ext cx="899795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95300" y="4463568"/>
            <a:ext cx="899795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3B182-46E6-44E2-97A5-DDE0F655C670}" type="datetime1">
              <a:rPr lang="es-ES" smtClean="0"/>
              <a:t>04/07/2013</a:t>
            </a:fld>
            <a:endParaRPr lang="es-E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Cuello - Restagno Zuccarino - Las TIC en el Aula</a:t>
            </a:r>
            <a:endParaRPr lang="es-E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5E3B-36EB-4B65-B5B6-2498C38F4425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5707B-02EC-48F9-B269-162528C83273}" type="datetime1">
              <a:rPr lang="es-ES" smtClean="0"/>
              <a:t>04/07/2013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Cuello - Restagno Zuccarino - Las TIC en el Aula</a:t>
            </a: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5E3B-36EB-4B65-B5B6-2498C38F442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3CBB6-BC5F-48C8-AD44-CF7284D5E935}" type="datetime1">
              <a:rPr lang="es-ES" smtClean="0"/>
              <a:t>04/07/2013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Cuello - Restagno Zuccarino - Las TIC en el Aula</a:t>
            </a: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5E3B-36EB-4B65-B5B6-2498C38F442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E3541-DA5D-462B-8FD2-B8D6EEE12841}" type="datetime1">
              <a:rPr lang="es-ES" smtClean="0"/>
              <a:t>04/07/2013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Cuello - Restagno Zuccarino - Las TIC en el Aula</a:t>
            </a: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5E3B-36EB-4B65-B5B6-2498C38F442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A0CB-0D1E-4BA5-8AC0-0ECA9EDE8A44}" type="datetime1">
              <a:rPr lang="es-ES" smtClean="0"/>
              <a:t>04/07/2013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Cuello - Restagno Zuccarino - Las TIC en el Aula</a:t>
            </a: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5E3B-36EB-4B65-B5B6-2498C38F442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7100" y="273051"/>
            <a:ext cx="59436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191E0-F808-4812-8604-C3831ED9E4F4}" type="datetime1">
              <a:rPr lang="es-ES" smtClean="0"/>
              <a:t>04/07/2013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Cuello - Restagno Zuccarino - Las TIC en el Aula</a:t>
            </a: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5E3B-36EB-4B65-B5B6-2498C38F4425}" type="slidenum">
              <a:rPr lang="es-ES" smtClean="0"/>
              <a:t>‹Nº›</a:t>
            </a:fld>
            <a:endParaRPr lang="es-E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991612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347900" y="3221306"/>
            <a:ext cx="3017520" cy="86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87274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87274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100" y="1901952"/>
            <a:ext cx="257556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5100" y="3273552"/>
            <a:ext cx="257556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67100" y="381000"/>
            <a:ext cx="602615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5034-482D-46E3-B630-850B3BECAB1A}" type="datetime1">
              <a:rPr lang="es-ES" smtClean="0"/>
              <a:t>04/07/2013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Cuello - Restagno Zuccarino - Las TIC en el Aula</a:t>
            </a: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5E3B-36EB-4B65-B5B6-2498C38F4425}" type="slidenum">
              <a:rPr lang="es-ES" smtClean="0"/>
              <a:t>‹Nº›</a:t>
            </a:fld>
            <a:endParaRPr lang="es-E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991612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347900" y="3221306"/>
            <a:ext cx="3017520" cy="86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87274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87274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402" y="1905000"/>
            <a:ext cx="257556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5100" y="3276600"/>
            <a:ext cx="257556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61798" y="137160"/>
            <a:ext cx="960882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1240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AF11AEA-3EFE-461D-918D-91559D80A737}" type="datetime1">
              <a:rPr lang="es-ES" smtClean="0"/>
              <a:t>04/07/2013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67050" y="6312409"/>
            <a:ext cx="3771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Cuello - Restagno Zuccarino - Las TIC en el Aula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1240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BE85E3B-36EB-4B65-B5B6-2498C38F4425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ticyeducacioncordoba.blogspot.com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4 CuadroTexto"/>
          <p:cNvSpPr txBox="1">
            <a:spLocks noChangeArrowheads="1"/>
          </p:cNvSpPr>
          <p:nvPr/>
        </p:nvSpPr>
        <p:spPr bwMode="auto">
          <a:xfrm>
            <a:off x="2008188" y="1557338"/>
            <a:ext cx="6275387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r>
              <a:rPr lang="es-AR" sz="2800" dirty="0">
                <a:latin typeface="Arial Black" pitchFamily="34" charset="0"/>
              </a:rPr>
              <a:t>Las TIC en el aula</a:t>
            </a:r>
          </a:p>
          <a:p>
            <a:pPr algn="r" eaLnBrk="1" hangingPunct="1"/>
            <a:endParaRPr lang="es-AR" sz="2800" dirty="0">
              <a:latin typeface="Arial Black" pitchFamily="34" charset="0"/>
            </a:endParaRPr>
          </a:p>
          <a:p>
            <a:pPr algn="r" eaLnBrk="1" hangingPunct="1"/>
            <a:endParaRPr lang="es-AR" dirty="0">
              <a:latin typeface="Arial Black" pitchFamily="34" charset="0"/>
            </a:endParaRPr>
          </a:p>
          <a:p>
            <a:pPr algn="r" eaLnBrk="1" hangingPunct="1"/>
            <a:r>
              <a:rPr lang="es-AR" dirty="0">
                <a:latin typeface="Arial Black" pitchFamily="34" charset="0"/>
              </a:rPr>
              <a:t>Encuentro </a:t>
            </a:r>
            <a:r>
              <a:rPr lang="es-AR" dirty="0" smtClean="0">
                <a:latin typeface="Arial Black" pitchFamily="34" charset="0"/>
              </a:rPr>
              <a:t>1</a:t>
            </a:r>
            <a:endParaRPr lang="es-AR" dirty="0">
              <a:latin typeface="Arial Black" pitchFamily="34" charset="0"/>
            </a:endParaRPr>
          </a:p>
          <a:p>
            <a:pPr eaLnBrk="1" hangingPunct="1"/>
            <a:endParaRPr lang="es-ES" dirty="0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Cuello - Restagno Zuccarino - Las TIC en el Aula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528988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3250394" y="571480"/>
            <a:ext cx="3173038" cy="114300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Comunicación</a:t>
            </a:r>
          </a:p>
          <a:p>
            <a:pPr algn="ctr"/>
            <a:r>
              <a:rPr lang="es-AR" sz="1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(Dominique </a:t>
            </a:r>
            <a:r>
              <a:rPr lang="es-AR" sz="1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Wolton</a:t>
            </a:r>
            <a:r>
              <a:rPr lang="es-AR" sz="1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)</a:t>
            </a:r>
            <a:endParaRPr lang="es-AR" sz="1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1238224" y="2143116"/>
            <a:ext cx="3173038" cy="114300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normativa</a:t>
            </a:r>
            <a:endParaRPr lang="es-AR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5339956" y="2143116"/>
            <a:ext cx="3173038" cy="114300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funcional</a:t>
            </a:r>
            <a:endParaRPr lang="es-AR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1238224" y="3500438"/>
            <a:ext cx="3173038" cy="257176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Sentido “Ideal” </a:t>
            </a:r>
          </a:p>
          <a:p>
            <a:pPr algn="ctr"/>
            <a:r>
              <a:rPr lang="es-A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Voluntad de intercambiar</a:t>
            </a:r>
          </a:p>
          <a:p>
            <a:pPr algn="ctr"/>
            <a:r>
              <a:rPr lang="es-A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Compartir algo</a:t>
            </a:r>
          </a:p>
          <a:p>
            <a:pPr algn="ctr"/>
            <a:r>
              <a:rPr lang="es-A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Comprenderse</a:t>
            </a:r>
          </a:p>
          <a:p>
            <a:pPr algn="ctr"/>
            <a:endParaRPr lang="es-AR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5339956" y="3500438"/>
            <a:ext cx="3173038" cy="257176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Necesidad economías y sociedades abiertas, intercambios bienes y servicios, flujos económicos, financieros, administrativos: eficacia</a:t>
            </a:r>
            <a:endParaRPr lang="es-AR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Cuello - Restagno Zuccarino - Las TIC en el Aula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9243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2127780464"/>
              </p:ext>
            </p:extLst>
          </p:nvPr>
        </p:nvGraphicFramePr>
        <p:xfrm>
          <a:off x="896550" y="692696"/>
          <a:ext cx="8112901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Cuello - Restagno Zuccarino - Las TIC en el Aula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381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1208584" y="944724"/>
            <a:ext cx="2418269" cy="4968552"/>
            <a:chOff x="0" y="0"/>
            <a:chExt cx="2232248" cy="4968552"/>
          </a:xfrm>
        </p:grpSpPr>
        <p:sp>
          <p:nvSpPr>
            <p:cNvPr id="3" name="2 Operación manual"/>
            <p:cNvSpPr/>
            <p:nvPr/>
          </p:nvSpPr>
          <p:spPr>
            <a:xfrm rot="16200000">
              <a:off x="-1368152" y="1368152"/>
              <a:ext cx="4968552" cy="2232248"/>
            </a:xfrm>
            <a:prstGeom prst="flowChartManualOperation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</p:sp>
        <p:sp>
          <p:nvSpPr>
            <p:cNvPr id="4" name="Operación manual 4"/>
            <p:cNvSpPr/>
            <p:nvPr/>
          </p:nvSpPr>
          <p:spPr>
            <a:xfrm rot="21600000">
              <a:off x="0" y="993710"/>
              <a:ext cx="2232248" cy="29811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0" tIns="0" rIns="192484" bIns="0" numCol="1" spcCol="1270" anchor="t" anchorCtr="0">
              <a:noAutofit/>
            </a:bodyPr>
            <a:lstStyle/>
            <a:p>
              <a:pPr lvl="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3000" kern="1200" dirty="0" smtClean="0"/>
                <a:t>2000 – Declaración del Milenio</a:t>
              </a:r>
              <a:endParaRPr lang="es-AR" sz="3000" kern="1200" dirty="0"/>
            </a:p>
            <a:p>
              <a:pPr marL="228600" lvl="1" indent="-22860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AR" sz="2300" kern="1200" dirty="0" smtClean="0"/>
                <a:t>Cumbre del Milenio </a:t>
              </a:r>
              <a:endParaRPr lang="es-AR" sz="2300" kern="1200" dirty="0"/>
            </a:p>
            <a:p>
              <a:pPr marL="228600" lvl="1" indent="-22860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AR" sz="2300" kern="1200" dirty="0" smtClean="0"/>
                <a:t>ONU</a:t>
              </a:r>
              <a:endParaRPr lang="es-AR" sz="2300" kern="1200" dirty="0"/>
            </a:p>
          </p:txBody>
        </p:sp>
      </p:grpSp>
      <p:sp>
        <p:nvSpPr>
          <p:cNvPr id="5" name="4 CuadroTexto"/>
          <p:cNvSpPr txBox="1"/>
          <p:nvPr/>
        </p:nvSpPr>
        <p:spPr>
          <a:xfrm>
            <a:off x="4953000" y="2204864"/>
            <a:ext cx="3120347" cy="646331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AR" dirty="0" smtClean="0"/>
              <a:t>Convertir Brecha Digital en Oportunidad para Todos</a:t>
            </a:r>
            <a:endParaRPr lang="es-AR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sz="3600" dirty="0" smtClean="0"/>
              <a:t>Sociedad de la Información</a:t>
            </a:r>
            <a:endParaRPr lang="es-AR" sz="3600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Cuello - Restagno Zuccarino - Las TIC en el Aula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6811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1286593" y="1124744"/>
            <a:ext cx="2741653" cy="4968552"/>
            <a:chOff x="2723195" y="0"/>
            <a:chExt cx="2530757" cy="4968552"/>
          </a:xfrm>
        </p:grpSpPr>
        <p:sp>
          <p:nvSpPr>
            <p:cNvPr id="3" name="2 Operación manual"/>
            <p:cNvSpPr/>
            <p:nvPr/>
          </p:nvSpPr>
          <p:spPr>
            <a:xfrm rot="16200000">
              <a:off x="1504298" y="1218897"/>
              <a:ext cx="4968552" cy="2530757"/>
            </a:xfrm>
            <a:prstGeom prst="flowChartManualOperati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4" name="Operación manual 4"/>
            <p:cNvSpPr/>
            <p:nvPr/>
          </p:nvSpPr>
          <p:spPr>
            <a:xfrm rot="21600000">
              <a:off x="2723195" y="993710"/>
              <a:ext cx="2530757" cy="29811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1450" tIns="0" rIns="171647" bIns="0" numCol="1" spcCol="1270" anchor="t" anchorCtr="0">
              <a:noAutofit/>
            </a:bodyPr>
            <a:lstStyle/>
            <a:p>
              <a:pPr lvl="0" algn="l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2700" kern="1200" dirty="0" smtClean="0"/>
                <a:t>2003 – 2005 Cumbre Mundial sobre la Sociedad de la Información</a:t>
              </a:r>
              <a:endParaRPr lang="es-AR" sz="2700" kern="1200" dirty="0"/>
            </a:p>
            <a:p>
              <a:pPr marL="228600" lvl="1" indent="-228600" algn="l" defTabSz="9334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AR" sz="2100" kern="1200" dirty="0" smtClean="0"/>
                <a:t>Ginebra - Túnez</a:t>
              </a:r>
              <a:endParaRPr lang="es-AR" sz="2100" kern="1200" dirty="0"/>
            </a:p>
            <a:p>
              <a:pPr marL="228600" lvl="1" indent="-228600" algn="l" defTabSz="9334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AR" sz="2100" kern="1200" dirty="0" smtClean="0"/>
                <a:t>175 delegaciones Gubernamentales</a:t>
              </a:r>
              <a:endParaRPr lang="es-AR" sz="2100" kern="1200" dirty="0"/>
            </a:p>
          </p:txBody>
        </p:sp>
      </p:grpSp>
      <p:sp>
        <p:nvSpPr>
          <p:cNvPr id="5" name="4 CuadroTexto"/>
          <p:cNvSpPr txBox="1"/>
          <p:nvPr/>
        </p:nvSpPr>
        <p:spPr>
          <a:xfrm>
            <a:off x="4328931" y="2276872"/>
            <a:ext cx="510178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AR" dirty="0" smtClean="0"/>
              <a:t>Acelerar Proceso de Globalización de la Economía</a:t>
            </a:r>
          </a:p>
          <a:p>
            <a:pPr marL="285750" indent="-285750">
              <a:buFont typeface="Arial" pitchFamily="34" charset="0"/>
              <a:buChar char="•"/>
            </a:pPr>
            <a:endParaRPr lang="es-A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s-AR" dirty="0" smtClean="0"/>
              <a:t>Presión a Estados para ceder potestades a Corporaciones Privadas</a:t>
            </a:r>
          </a:p>
          <a:p>
            <a:pPr marL="285750" indent="-285750">
              <a:buFont typeface="Arial" pitchFamily="34" charset="0"/>
              <a:buChar char="•"/>
            </a:pPr>
            <a:endParaRPr lang="es-A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s-AR" dirty="0" smtClean="0"/>
              <a:t>Desregulación de los Mercados</a:t>
            </a:r>
          </a:p>
          <a:p>
            <a:endParaRPr lang="es-AR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sz="3600" smtClean="0"/>
              <a:t>Sociedad de la Información</a:t>
            </a:r>
            <a:endParaRPr lang="es-AR" sz="3600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Cuello - Restagno Zuccarino - Las TIC en el Aula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4558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818541" y="1052736"/>
            <a:ext cx="2574285" cy="4968552"/>
            <a:chOff x="5616661" y="0"/>
            <a:chExt cx="2611933" cy="4968552"/>
          </a:xfrm>
        </p:grpSpPr>
        <p:sp>
          <p:nvSpPr>
            <p:cNvPr id="3" name="2 Operación manual"/>
            <p:cNvSpPr/>
            <p:nvPr/>
          </p:nvSpPr>
          <p:spPr>
            <a:xfrm rot="16200000">
              <a:off x="4438352" y="1178309"/>
              <a:ext cx="4968552" cy="2611933"/>
            </a:xfrm>
            <a:prstGeom prst="flowChartManualOperation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</p:sp>
        <p:sp>
          <p:nvSpPr>
            <p:cNvPr id="4" name="Operación manual 4"/>
            <p:cNvSpPr/>
            <p:nvPr/>
          </p:nvSpPr>
          <p:spPr>
            <a:xfrm rot="21600000">
              <a:off x="5616661" y="993710"/>
              <a:ext cx="2611933" cy="29811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8750" tIns="0" rIns="157187" bIns="0" numCol="1" spcCol="1270" anchor="t" anchorCtr="0">
              <a:noAutofit/>
            </a:bodyPr>
            <a:lstStyle/>
            <a:p>
              <a:pPr lvl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2500" kern="1200" dirty="0" smtClean="0"/>
                <a:t>Objetivos 2015</a:t>
              </a:r>
              <a:endParaRPr lang="es-AR" sz="2500" kern="120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AR" sz="2000" kern="1200" dirty="0" smtClean="0"/>
                <a:t>Unión Internacional de Telecomunicaciones – (UIT) - ONU</a:t>
              </a:r>
              <a:endParaRPr lang="es-AR" sz="2000" kern="1200" dirty="0"/>
            </a:p>
          </p:txBody>
        </p:sp>
      </p:grpSp>
      <p:sp>
        <p:nvSpPr>
          <p:cNvPr id="5" name="4 CuadroTexto"/>
          <p:cNvSpPr txBox="1"/>
          <p:nvPr/>
        </p:nvSpPr>
        <p:spPr>
          <a:xfrm>
            <a:off x="4016896" y="1772816"/>
            <a:ext cx="538259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Extender conectividad en </a:t>
            </a:r>
          </a:p>
          <a:p>
            <a:r>
              <a:rPr lang="es-AR" dirty="0" smtClean="0"/>
              <a:t>Instituciones Educativas</a:t>
            </a:r>
          </a:p>
          <a:p>
            <a:r>
              <a:rPr lang="es-AR" dirty="0" smtClean="0"/>
              <a:t>aldeas, comunidades, organismos públicos, etc. </a:t>
            </a:r>
          </a:p>
          <a:p>
            <a:endParaRPr lang="es-AR" dirty="0"/>
          </a:p>
          <a:p>
            <a:r>
              <a:rPr lang="es-AR" dirty="0" smtClean="0"/>
              <a:t>Acceso a las TIC por más de  la mitad de lo habitantes  del planeta</a:t>
            </a:r>
          </a:p>
          <a:p>
            <a:endParaRPr lang="es-AR" dirty="0"/>
          </a:p>
          <a:p>
            <a:r>
              <a:rPr lang="es-AR" dirty="0" smtClean="0"/>
              <a:t>Asegurar acceso a TV y Radio a todos los habitantes del mundo</a:t>
            </a:r>
          </a:p>
          <a:p>
            <a:endParaRPr lang="es-AR" dirty="0"/>
          </a:p>
          <a:p>
            <a:r>
              <a:rPr lang="es-AR" dirty="0" smtClean="0"/>
              <a:t>Fomentar el desarrollo de contenidos</a:t>
            </a:r>
          </a:p>
          <a:p>
            <a:endParaRPr lang="es-AR" dirty="0"/>
          </a:p>
          <a:p>
            <a:r>
              <a:rPr lang="es-AR" dirty="0" smtClean="0"/>
              <a:t>Facilitar la presencia y el uso de todos los  idiomas</a:t>
            </a:r>
            <a:endParaRPr lang="es-AR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sz="3600" smtClean="0"/>
              <a:t>Sociedad de la Información</a:t>
            </a:r>
            <a:endParaRPr lang="es-AR" sz="3600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Cuello - Restagno Zuccarino - Las TIC en el Aula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410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116632"/>
            <a:ext cx="8915400" cy="1143000"/>
          </a:xfrm>
        </p:spPr>
        <p:txBody>
          <a:bodyPr>
            <a:normAutofit/>
          </a:bodyPr>
          <a:lstStyle/>
          <a:p>
            <a:r>
              <a:rPr lang="es-AR" sz="3600" dirty="0" smtClean="0"/>
              <a:t>Sociedad de la Información</a:t>
            </a:r>
            <a:endParaRPr lang="es-AR" sz="3600" dirty="0"/>
          </a:p>
        </p:txBody>
      </p:sp>
      <p:grpSp>
        <p:nvGrpSpPr>
          <p:cNvPr id="5" name="4 Grupo"/>
          <p:cNvGrpSpPr/>
          <p:nvPr/>
        </p:nvGrpSpPr>
        <p:grpSpPr>
          <a:xfrm>
            <a:off x="6669192" y="1340768"/>
            <a:ext cx="2574285" cy="4968552"/>
            <a:chOff x="5616661" y="0"/>
            <a:chExt cx="2611933" cy="4968552"/>
          </a:xfrm>
        </p:grpSpPr>
        <p:sp>
          <p:nvSpPr>
            <p:cNvPr id="6" name="5 Operación manual"/>
            <p:cNvSpPr/>
            <p:nvPr/>
          </p:nvSpPr>
          <p:spPr>
            <a:xfrm rot="16200000">
              <a:off x="4438352" y="1178309"/>
              <a:ext cx="4968552" cy="2611933"/>
            </a:xfrm>
            <a:prstGeom prst="flowChartManualOperation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</p:sp>
        <p:sp>
          <p:nvSpPr>
            <p:cNvPr id="7" name="Operación manual 4"/>
            <p:cNvSpPr/>
            <p:nvPr/>
          </p:nvSpPr>
          <p:spPr>
            <a:xfrm rot="21600000">
              <a:off x="5616661" y="993710"/>
              <a:ext cx="2611933" cy="29811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8750" tIns="0" rIns="157187" bIns="0" numCol="1" spcCol="1270" anchor="t" anchorCtr="0">
              <a:noAutofit/>
            </a:bodyPr>
            <a:lstStyle/>
            <a:p>
              <a:pPr lvl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2500" kern="1200" dirty="0" smtClean="0"/>
                <a:t>Objetivos 2015</a:t>
              </a:r>
              <a:endParaRPr lang="es-AR" sz="2500" kern="120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AR" sz="2000" kern="1200" dirty="0" smtClean="0"/>
                <a:t>Unión Internacional de Telecomunicaciones – (UIT) - ONU</a:t>
              </a:r>
              <a:endParaRPr lang="es-AR" sz="2000" kern="1200" dirty="0"/>
            </a:p>
          </p:txBody>
        </p:sp>
      </p:grpSp>
      <p:grpSp>
        <p:nvGrpSpPr>
          <p:cNvPr id="8" name="7 Grupo"/>
          <p:cNvGrpSpPr/>
          <p:nvPr/>
        </p:nvGrpSpPr>
        <p:grpSpPr>
          <a:xfrm>
            <a:off x="3591257" y="1315263"/>
            <a:ext cx="2741653" cy="4968552"/>
            <a:chOff x="2723195" y="0"/>
            <a:chExt cx="2530757" cy="4968552"/>
          </a:xfrm>
        </p:grpSpPr>
        <p:sp>
          <p:nvSpPr>
            <p:cNvPr id="9" name="8 Operación manual"/>
            <p:cNvSpPr/>
            <p:nvPr/>
          </p:nvSpPr>
          <p:spPr>
            <a:xfrm rot="16200000">
              <a:off x="1504298" y="1218897"/>
              <a:ext cx="4968552" cy="2530757"/>
            </a:xfrm>
            <a:prstGeom prst="flowChartManualOperati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0" name="Operación manual 4"/>
            <p:cNvSpPr/>
            <p:nvPr/>
          </p:nvSpPr>
          <p:spPr>
            <a:xfrm rot="21600000">
              <a:off x="2723195" y="993710"/>
              <a:ext cx="2530757" cy="29811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1450" tIns="0" rIns="171647" bIns="0" numCol="1" spcCol="1270" anchor="t" anchorCtr="0">
              <a:noAutofit/>
            </a:bodyPr>
            <a:lstStyle/>
            <a:p>
              <a:pPr lvl="0" algn="l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2700" kern="1200" dirty="0" smtClean="0"/>
                <a:t>2003 – 2005 Cumbre Mundial sobre la Sociedad de la Información</a:t>
              </a:r>
              <a:endParaRPr lang="es-AR" sz="2700" kern="1200" dirty="0"/>
            </a:p>
            <a:p>
              <a:pPr marL="228600" lvl="1" indent="-228600" algn="l" defTabSz="9334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AR" sz="2100" kern="1200" dirty="0" smtClean="0"/>
                <a:t>Ginebra - Túnez</a:t>
              </a:r>
              <a:endParaRPr lang="es-AR" sz="2100" kern="1200" dirty="0"/>
            </a:p>
            <a:p>
              <a:pPr marL="228600" lvl="1" indent="-228600" algn="l" defTabSz="9334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AR" sz="2100" kern="1200" dirty="0" smtClean="0"/>
                <a:t>175 delegaciones Gubernamentales</a:t>
              </a:r>
              <a:endParaRPr lang="es-AR" sz="2100" kern="1200" dirty="0"/>
            </a:p>
          </p:txBody>
        </p:sp>
      </p:grpSp>
      <p:grpSp>
        <p:nvGrpSpPr>
          <p:cNvPr id="12" name="11 Grupo"/>
          <p:cNvGrpSpPr/>
          <p:nvPr/>
        </p:nvGrpSpPr>
        <p:grpSpPr>
          <a:xfrm>
            <a:off x="506506" y="1343080"/>
            <a:ext cx="2730303" cy="4968552"/>
            <a:chOff x="0" y="0"/>
            <a:chExt cx="2232248" cy="4968552"/>
          </a:xfrm>
        </p:grpSpPr>
        <p:sp>
          <p:nvSpPr>
            <p:cNvPr id="13" name="12 Operación manual"/>
            <p:cNvSpPr/>
            <p:nvPr/>
          </p:nvSpPr>
          <p:spPr>
            <a:xfrm rot="16200000">
              <a:off x="-1368152" y="1368152"/>
              <a:ext cx="4968552" cy="2232248"/>
            </a:xfrm>
            <a:prstGeom prst="flowChartManualOperation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</p:sp>
        <p:sp>
          <p:nvSpPr>
            <p:cNvPr id="14" name="Operación manual 4"/>
            <p:cNvSpPr/>
            <p:nvPr/>
          </p:nvSpPr>
          <p:spPr>
            <a:xfrm rot="21600000">
              <a:off x="0" y="993710"/>
              <a:ext cx="2232248" cy="29811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0" tIns="0" rIns="192484" bIns="0" numCol="1" spcCol="1270" anchor="t" anchorCtr="0">
              <a:noAutofit/>
            </a:bodyPr>
            <a:lstStyle/>
            <a:p>
              <a:pPr lvl="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3000" kern="1200" dirty="0" smtClean="0"/>
                <a:t>2000 – Declaración del Milenio</a:t>
              </a:r>
              <a:endParaRPr lang="es-AR" sz="3000" kern="1200" dirty="0"/>
            </a:p>
            <a:p>
              <a:pPr marL="228600" lvl="1" indent="-22860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AR" sz="2300" kern="1200" dirty="0" smtClean="0"/>
                <a:t>Cumbre del Milenio </a:t>
              </a:r>
              <a:endParaRPr lang="es-AR" sz="2300" kern="1200" dirty="0"/>
            </a:p>
            <a:p>
              <a:pPr marL="228600" lvl="1" indent="-22860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AR" sz="2300" kern="1200" dirty="0" smtClean="0"/>
                <a:t>ONU</a:t>
              </a:r>
              <a:endParaRPr lang="es-AR" sz="2300" kern="1200" dirty="0"/>
            </a:p>
          </p:txBody>
        </p:sp>
      </p:grp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Cuello - Restagno Zuccarino - Las TIC en el Aula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491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Supuestos de «la» Sociedad de la Información</a:t>
            </a:r>
            <a:endParaRPr lang="es-AR" dirty="0"/>
          </a:p>
        </p:txBody>
      </p:sp>
      <p:sp>
        <p:nvSpPr>
          <p:cNvPr id="4" name="3 CuadroTexto"/>
          <p:cNvSpPr txBox="1"/>
          <p:nvPr/>
        </p:nvSpPr>
        <p:spPr>
          <a:xfrm>
            <a:off x="1715852" y="2276872"/>
            <a:ext cx="654243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000" dirty="0" smtClean="0"/>
              <a:t>Uniformidad de las transformaciones en contextos diferentes</a:t>
            </a:r>
          </a:p>
          <a:p>
            <a:endParaRPr lang="es-AR" sz="2000" dirty="0"/>
          </a:p>
          <a:p>
            <a:r>
              <a:rPr lang="es-AR" sz="2000" dirty="0" smtClean="0"/>
              <a:t>El acceso a las TIC es condición suficiente para el desarrollo</a:t>
            </a:r>
          </a:p>
          <a:p>
            <a:endParaRPr lang="es-AR" sz="2000" dirty="0"/>
          </a:p>
          <a:p>
            <a:r>
              <a:rPr lang="es-AR" sz="2000" dirty="0" smtClean="0"/>
              <a:t>La tecnología es neutral y por ende fácilmente transferible</a:t>
            </a:r>
          </a:p>
          <a:p>
            <a:endParaRPr lang="es-AR" sz="2000" dirty="0"/>
          </a:p>
          <a:p>
            <a:r>
              <a:rPr lang="es-AR" sz="2000" dirty="0" smtClean="0"/>
              <a:t>Las TIC  garantizan el acceso a la Información</a:t>
            </a:r>
          </a:p>
          <a:p>
            <a:endParaRPr lang="es-AR" sz="2000" dirty="0"/>
          </a:p>
          <a:p>
            <a:r>
              <a:rPr lang="es-AR" sz="2000" dirty="0" smtClean="0"/>
              <a:t>Información es Sinónimo de Conocimiento</a:t>
            </a:r>
            <a:endParaRPr lang="es-AR" sz="2000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Cuello - Restagno Zuccarino - Las TIC en el Aula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1773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84515" y="764705"/>
            <a:ext cx="5527079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sz="3600" dirty="0" smtClean="0"/>
              <a:t>Formación Docente hoy</a:t>
            </a:r>
            <a:endParaRPr lang="es-AR" sz="3600" dirty="0"/>
          </a:p>
        </p:txBody>
      </p:sp>
      <p:sp>
        <p:nvSpPr>
          <p:cNvPr id="4" name="3 CuadroTexto"/>
          <p:cNvSpPr txBox="1"/>
          <p:nvPr/>
        </p:nvSpPr>
        <p:spPr>
          <a:xfrm>
            <a:off x="1928664" y="2132856"/>
            <a:ext cx="54375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/>
              <a:t>Saberes y competencias tradicionales     </a:t>
            </a:r>
          </a:p>
          <a:p>
            <a:r>
              <a:rPr lang="es-AR" sz="2400" dirty="0" smtClean="0"/>
              <a:t>+</a:t>
            </a:r>
          </a:p>
          <a:p>
            <a:r>
              <a:rPr lang="es-AR" sz="2400" dirty="0"/>
              <a:t>Dominio de Herramientas: </a:t>
            </a:r>
          </a:p>
          <a:p>
            <a:pPr indent="-457200">
              <a:buFont typeface="Wingdings" pitchFamily="2" charset="2"/>
              <a:buChar char="§"/>
            </a:pPr>
            <a:r>
              <a:rPr lang="es-AR" sz="2400" dirty="0"/>
              <a:t>Evitar mitos (la máquina hará todo)</a:t>
            </a:r>
          </a:p>
          <a:p>
            <a:pPr indent="-457200">
              <a:buFont typeface="Wingdings" pitchFamily="2" charset="2"/>
              <a:buChar char="§"/>
            </a:pPr>
            <a:r>
              <a:rPr lang="es-AR" sz="2400" dirty="0"/>
              <a:t>Conocer alcances (cuánto y qué </a:t>
            </a:r>
            <a:r>
              <a:rPr lang="es-AR" sz="2400" dirty="0" smtClean="0"/>
              <a:t>permite hacer: calcular, buscar, archivar, diseñar</a:t>
            </a:r>
            <a:r>
              <a:rPr lang="es-AR" sz="2400" dirty="0" smtClean="0">
                <a:latin typeface="Calibri" pitchFamily="34" charset="0"/>
                <a:cs typeface="Calibri" pitchFamily="34" charset="0"/>
              </a:rPr>
              <a:t>)</a:t>
            </a:r>
            <a:endParaRPr lang="es-AR" sz="2400" dirty="0">
              <a:latin typeface="Calibri" pitchFamily="34" charset="0"/>
              <a:cs typeface="Calibri" pitchFamily="34" charset="0"/>
            </a:endParaRPr>
          </a:p>
          <a:p>
            <a:endParaRPr lang="es-ES" sz="2400" dirty="0">
              <a:latin typeface="Calibri" pitchFamily="34" charset="0"/>
              <a:cs typeface="Calibri" pitchFamily="34" charset="0"/>
            </a:endParaRPr>
          </a:p>
          <a:p>
            <a:endParaRPr lang="es-AR" sz="2400" dirty="0" smtClean="0"/>
          </a:p>
          <a:p>
            <a:endParaRPr lang="es-AR" sz="2400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Cuello - Restagno Zuccarino - Las TIC en el Aula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252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2378714" y="620688"/>
            <a:ext cx="6084676" cy="115212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CuadroTexto"/>
          <p:cNvSpPr txBox="1"/>
          <p:nvPr/>
        </p:nvSpPr>
        <p:spPr>
          <a:xfrm>
            <a:off x="3080792" y="836713"/>
            <a:ext cx="43697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600" dirty="0"/>
              <a:t>¿</a:t>
            </a:r>
            <a:r>
              <a:rPr lang="es-AR" sz="3600" dirty="0" smtClean="0"/>
              <a:t>Hacia dónde vamos ?</a:t>
            </a:r>
            <a:endParaRPr lang="es-AR" sz="3600" dirty="0"/>
          </a:p>
        </p:txBody>
      </p:sp>
      <p:sp>
        <p:nvSpPr>
          <p:cNvPr id="3" name="2 CuadroTexto"/>
          <p:cNvSpPr txBox="1"/>
          <p:nvPr/>
        </p:nvSpPr>
        <p:spPr>
          <a:xfrm>
            <a:off x="983453" y="2420888"/>
            <a:ext cx="821801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smtClean="0"/>
              <a:t>Romper con la futurología («todo será mejor/peor»)</a:t>
            </a:r>
          </a:p>
          <a:p>
            <a:endParaRPr lang="es-AR" sz="2400" dirty="0"/>
          </a:p>
          <a:p>
            <a:r>
              <a:rPr lang="es-AR" sz="2400" dirty="0" smtClean="0"/>
              <a:t>Romper son los simulacros (hacemos los mismo pero con máquinas)</a:t>
            </a:r>
          </a:p>
          <a:p>
            <a:endParaRPr lang="es-AR" sz="2400" dirty="0"/>
          </a:p>
          <a:p>
            <a:r>
              <a:rPr lang="es-AR" sz="2400" dirty="0" smtClean="0"/>
              <a:t>Pensar Evolución como Crisis (nunca es «fácil»)</a:t>
            </a:r>
          </a:p>
          <a:p>
            <a:endParaRPr lang="es-AR" sz="2400" dirty="0"/>
          </a:p>
          <a:p>
            <a:r>
              <a:rPr lang="es-AR" sz="2400" dirty="0" smtClean="0"/>
              <a:t>Innovar no necesariamente es Mejorar (uso «educativo»)</a:t>
            </a:r>
            <a:endParaRPr lang="es-AR" sz="2400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Cuello - Restagno Zuccarino - Las TIC en el Aula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2671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80592" y="1988840"/>
            <a:ext cx="777686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>
                <a:latin typeface="Calibri" pitchFamily="34" charset="0"/>
                <a:cs typeface="Calibri" pitchFamily="34" charset="0"/>
              </a:rPr>
              <a:t>Distinguir tipos de Acceso y de Apropiación: </a:t>
            </a:r>
          </a:p>
          <a:p>
            <a:r>
              <a:rPr lang="es-AR" sz="2400" dirty="0" smtClean="0">
                <a:latin typeface="Calibri" pitchFamily="34" charset="0"/>
                <a:cs typeface="Calibri" pitchFamily="34" charset="0"/>
              </a:rPr>
              <a:t>Motivacional, físico o material, habilidades que se quieren potenciar y usos (¿para qué?).  </a:t>
            </a:r>
          </a:p>
          <a:p>
            <a:endParaRPr lang="es-AR" sz="2400" dirty="0">
              <a:latin typeface="Calibri" pitchFamily="34" charset="0"/>
              <a:cs typeface="Calibri" pitchFamily="34" charset="0"/>
            </a:endParaRPr>
          </a:p>
          <a:p>
            <a:r>
              <a:rPr lang="es-AR" sz="2400" dirty="0" smtClean="0">
                <a:latin typeface="Calibri" pitchFamily="34" charset="0"/>
                <a:cs typeface="Calibri" pitchFamily="34" charset="0"/>
              </a:rPr>
              <a:t>Definir habilidades: ¿operar, seleccionar, buscar, procesar, producir información?</a:t>
            </a:r>
          </a:p>
          <a:p>
            <a:endParaRPr lang="es-AR" sz="2400" dirty="0">
              <a:latin typeface="Calibri" pitchFamily="34" charset="0"/>
              <a:cs typeface="Calibri" pitchFamily="34" charset="0"/>
            </a:endParaRPr>
          </a:p>
          <a:p>
            <a:r>
              <a:rPr lang="es-AR" sz="2400" dirty="0" smtClean="0">
                <a:latin typeface="Calibri" pitchFamily="34" charset="0"/>
                <a:cs typeface="Calibri" pitchFamily="34" charset="0"/>
              </a:rPr>
              <a:t>Cuestionar los prejuicios instalados por modas académicas: ¿nativos/inmigrantes digitales, tipos de «usuarios» según clase social, sujetos multitareas?</a:t>
            </a:r>
          </a:p>
          <a:p>
            <a:endParaRPr lang="es-AR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2378714" y="692696"/>
            <a:ext cx="6084676" cy="93610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 smtClean="0"/>
              <a:t>Para diagnosticar / planificar</a:t>
            </a:r>
            <a:endParaRPr lang="es-ES" sz="28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Cuello - Restagno Zuccarino - Las TIC en el Aula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639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2960" y="2708920"/>
            <a:ext cx="4754436" cy="3192760"/>
          </a:xfrm>
          <a:prstGeom prst="rect">
            <a:avLst/>
          </a:prstGeom>
        </p:spPr>
      </p:pic>
      <p:pic>
        <p:nvPicPr>
          <p:cNvPr id="4" name="3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536" y="260648"/>
            <a:ext cx="5390741" cy="40770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>
                <a:solidFill>
                  <a:schemeClr val="bg1"/>
                </a:solidFill>
              </a:rPr>
              <a:t>Cuello - Restagno Zuccarino - Las TIC en el Aula</a:t>
            </a:r>
            <a:endParaRPr lang="es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00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928664" y="1539949"/>
            <a:ext cx="6264695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400" dirty="0" smtClean="0">
                <a:latin typeface="Calibri" pitchFamily="34" charset="0"/>
                <a:cs typeface="Calibri" pitchFamily="34" charset="0"/>
              </a:rPr>
              <a:t>Tener en claro que el uso de TIC </a:t>
            </a:r>
            <a:r>
              <a:rPr lang="es-AR" sz="2400" u="sng" dirty="0" smtClean="0">
                <a:latin typeface="Calibri" pitchFamily="34" charset="0"/>
                <a:cs typeface="Calibri" pitchFamily="34" charset="0"/>
              </a:rPr>
              <a:t>es una parte</a:t>
            </a:r>
            <a:r>
              <a:rPr lang="es-AR" sz="2400" dirty="0" smtClean="0">
                <a:latin typeface="Calibri" pitchFamily="34" charset="0"/>
                <a:cs typeface="Calibri" pitchFamily="34" charset="0"/>
              </a:rPr>
              <a:t> de un proceso general (que lo enmarca) en el que también participan prácticas y saberes históricos.</a:t>
            </a:r>
          </a:p>
          <a:p>
            <a:endParaRPr lang="es-AR" sz="2400" dirty="0" smtClean="0">
              <a:latin typeface="Calibri" pitchFamily="34" charset="0"/>
              <a:cs typeface="Calibri" pitchFamily="34" charset="0"/>
            </a:endParaRPr>
          </a:p>
          <a:p>
            <a:r>
              <a:rPr lang="es-AR" sz="2400" dirty="0" smtClean="0">
                <a:latin typeface="Calibri" pitchFamily="34" charset="0"/>
                <a:cs typeface="Calibri" pitchFamily="34" charset="0"/>
              </a:rPr>
              <a:t>Generar </a:t>
            </a:r>
            <a:r>
              <a:rPr lang="es-AR" sz="2400" dirty="0">
                <a:latin typeface="Calibri" pitchFamily="34" charset="0"/>
                <a:cs typeface="Calibri" pitchFamily="34" charset="0"/>
              </a:rPr>
              <a:t>las condiciones para el uso u «orquestar» saberes </a:t>
            </a:r>
            <a:r>
              <a:rPr lang="es-AR" sz="2400" u="sng" dirty="0">
                <a:latin typeface="Calibri" pitchFamily="34" charset="0"/>
                <a:cs typeface="Calibri" pitchFamily="34" charset="0"/>
              </a:rPr>
              <a:t>respecto de los lenguajes.</a:t>
            </a:r>
            <a:r>
              <a:rPr lang="es-AR" sz="2400" dirty="0">
                <a:latin typeface="Calibri" pitchFamily="34" charset="0"/>
                <a:cs typeface="Calibri" pitchFamily="34" charset="0"/>
              </a:rPr>
              <a:t> </a:t>
            </a:r>
            <a:endParaRPr lang="es-AR" sz="2400" dirty="0" smtClean="0">
              <a:latin typeface="Calibri" pitchFamily="34" charset="0"/>
              <a:cs typeface="Calibri" pitchFamily="34" charset="0"/>
            </a:endParaRPr>
          </a:p>
          <a:p>
            <a:endParaRPr lang="es-AR" sz="2400" dirty="0" smtClean="0">
              <a:latin typeface="Calibri" pitchFamily="34" charset="0"/>
              <a:cs typeface="Calibri" pitchFamily="34" charset="0"/>
            </a:endParaRPr>
          </a:p>
          <a:p>
            <a:r>
              <a:rPr lang="es-AR" sz="2400" dirty="0" smtClean="0">
                <a:latin typeface="Calibri" pitchFamily="34" charset="0"/>
                <a:cs typeface="Calibri" pitchFamily="34" charset="0"/>
              </a:rPr>
              <a:t>En </a:t>
            </a:r>
            <a:r>
              <a:rPr lang="es-AR" sz="2400" dirty="0">
                <a:latin typeface="Calibri" pitchFamily="34" charset="0"/>
                <a:cs typeface="Calibri" pitchFamily="34" charset="0"/>
              </a:rPr>
              <a:t>actividades con TIC </a:t>
            </a:r>
            <a:r>
              <a:rPr lang="es-AR" sz="2400" u="sng" dirty="0">
                <a:latin typeface="Calibri" pitchFamily="34" charset="0"/>
                <a:cs typeface="Calibri" pitchFamily="34" charset="0"/>
              </a:rPr>
              <a:t>en el aula, establecer tiempos </a:t>
            </a:r>
            <a:r>
              <a:rPr lang="es-AR" sz="2400" dirty="0">
                <a:latin typeface="Calibri" pitchFamily="34" charset="0"/>
                <a:cs typeface="Calibri" pitchFamily="34" charset="0"/>
              </a:rPr>
              <a:t>(evaluables) para cada tarea. </a:t>
            </a:r>
            <a:endParaRPr lang="es-AR" sz="2400" u="sng" dirty="0">
              <a:latin typeface="Calibri" pitchFamily="34" charset="0"/>
              <a:cs typeface="Calibri" pitchFamily="34" charset="0"/>
            </a:endParaRPr>
          </a:p>
          <a:p>
            <a:endParaRPr lang="es-AR" sz="2800" u="sng" dirty="0"/>
          </a:p>
          <a:p>
            <a:endParaRPr lang="es-AR" sz="2800" dirty="0"/>
          </a:p>
        </p:txBody>
      </p:sp>
      <p:sp>
        <p:nvSpPr>
          <p:cNvPr id="5" name="4 Rectángulo redondeado"/>
          <p:cNvSpPr/>
          <p:nvPr/>
        </p:nvSpPr>
        <p:spPr>
          <a:xfrm>
            <a:off x="2413061" y="404664"/>
            <a:ext cx="6084676" cy="93610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 smtClean="0"/>
              <a:t>Para diagnosticar / planificar</a:t>
            </a:r>
            <a:endParaRPr lang="es-ES" sz="2800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Cuello - Restagno Zuccarino - Las TIC en el Aula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6396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062412" y="3768729"/>
            <a:ext cx="429861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AR" b="1" dirty="0" smtClean="0">
                <a:latin typeface="Calibri" pitchFamily="34" charset="0"/>
                <a:cs typeface="Calibri" pitchFamily="34" charset="0"/>
              </a:rPr>
              <a:t>Cuello – </a:t>
            </a:r>
            <a:r>
              <a:rPr lang="es-AR" b="1" dirty="0" err="1" smtClean="0">
                <a:latin typeface="Calibri" pitchFamily="34" charset="0"/>
                <a:cs typeface="Calibri" pitchFamily="34" charset="0"/>
              </a:rPr>
              <a:t>Restagno</a:t>
            </a:r>
            <a:r>
              <a:rPr lang="es-AR" b="1" dirty="0" smtClean="0">
                <a:latin typeface="Calibri" pitchFamily="34" charset="0"/>
                <a:cs typeface="Calibri" pitchFamily="34" charset="0"/>
              </a:rPr>
              <a:t> – </a:t>
            </a:r>
            <a:r>
              <a:rPr lang="es-AR" b="1" dirty="0" err="1" smtClean="0">
                <a:latin typeface="Calibri" pitchFamily="34" charset="0"/>
                <a:cs typeface="Calibri" pitchFamily="34" charset="0"/>
              </a:rPr>
              <a:t>Zuccarino</a:t>
            </a:r>
            <a:endParaRPr lang="es-AR" b="1" dirty="0" smtClean="0">
              <a:latin typeface="Calibri" pitchFamily="34" charset="0"/>
              <a:cs typeface="Calibri" pitchFamily="34" charset="0"/>
            </a:endParaRPr>
          </a:p>
          <a:p>
            <a:pPr algn="r"/>
            <a:endParaRPr lang="es-AR" b="1" dirty="0" smtClean="0">
              <a:latin typeface="Calibri" pitchFamily="34" charset="0"/>
              <a:cs typeface="Calibri" pitchFamily="34" charset="0"/>
            </a:endParaRPr>
          </a:p>
          <a:p>
            <a:pPr algn="r"/>
            <a:r>
              <a:rPr lang="es-AR" b="1" dirty="0" smtClean="0">
                <a:latin typeface="Calibri" pitchFamily="34" charset="0"/>
                <a:cs typeface="Calibri" pitchFamily="34" charset="0"/>
                <a:hlinkClick r:id="rId2"/>
              </a:rPr>
              <a:t>http://ticyeducacioncordoba.blogspot.com</a:t>
            </a:r>
            <a:endParaRPr lang="es-AR" b="1" dirty="0" smtClean="0">
              <a:latin typeface="Calibri" pitchFamily="34" charset="0"/>
              <a:cs typeface="Calibri" pitchFamily="34" charset="0"/>
            </a:endParaRPr>
          </a:p>
          <a:p>
            <a:pPr algn="r"/>
            <a:endParaRPr lang="es-AR" b="1" dirty="0">
              <a:latin typeface="Calibri" pitchFamily="34" charset="0"/>
              <a:cs typeface="Calibri" pitchFamily="34" charset="0"/>
            </a:endParaRPr>
          </a:p>
          <a:p>
            <a:pPr algn="r"/>
            <a:r>
              <a:rPr lang="es-AR" b="1" dirty="0" smtClean="0">
                <a:latin typeface="Calibri" pitchFamily="34" charset="0"/>
                <a:cs typeface="Calibri" pitchFamily="34" charset="0"/>
              </a:rPr>
              <a:t>2013</a:t>
            </a:r>
            <a:endParaRPr lang="es-AR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Cuello - Restagno Zuccarino - Las TIC en el Aula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1684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528" y="476671"/>
            <a:ext cx="8496944" cy="5731497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7977336" y="3140968"/>
            <a:ext cx="1080120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7589676" y="4077072"/>
            <a:ext cx="1467780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848544" y="2492896"/>
            <a:ext cx="1080120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Elipse"/>
          <p:cNvSpPr/>
          <p:nvPr/>
        </p:nvSpPr>
        <p:spPr>
          <a:xfrm>
            <a:off x="6073898" y="3069903"/>
            <a:ext cx="216024" cy="18002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4160912" y="3645024"/>
            <a:ext cx="216024" cy="18002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Elipse"/>
          <p:cNvSpPr/>
          <p:nvPr/>
        </p:nvSpPr>
        <p:spPr>
          <a:xfrm>
            <a:off x="5630998" y="4165683"/>
            <a:ext cx="216024" cy="18002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Cuello - Restagno Zuccarino - Las TIC en el Aula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909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38" t="10505" r="4868" b="13102"/>
          <a:stretch/>
        </p:blipFill>
        <p:spPr>
          <a:xfrm>
            <a:off x="1280592" y="548680"/>
            <a:ext cx="6624736" cy="5667662"/>
          </a:xfrm>
          <a:prstGeom prst="rect">
            <a:avLst/>
          </a:prstGeom>
        </p:spPr>
      </p:pic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>
                <a:solidFill>
                  <a:schemeClr val="bg1"/>
                </a:solidFill>
              </a:rPr>
              <a:t>Cuello - Restagno Zuccarino - Las TIC en el Aula</a:t>
            </a:r>
            <a:endParaRPr lang="es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31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68" y="499784"/>
            <a:ext cx="4680520" cy="5832424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5941383" y="522897"/>
            <a:ext cx="3528392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bg1"/>
                </a:solidFill>
              </a:rPr>
              <a:t>1. PANTALLA</a:t>
            </a:r>
          </a:p>
          <a:p>
            <a:r>
              <a:rPr lang="es-ES" sz="1600" dirty="0">
                <a:solidFill>
                  <a:schemeClr val="bg1"/>
                </a:solidFill>
              </a:rPr>
              <a:t>2. CUBIERTA DE LA BISAGRA </a:t>
            </a:r>
          </a:p>
          <a:p>
            <a:r>
              <a:rPr lang="es-ES" sz="1600" dirty="0">
                <a:solidFill>
                  <a:schemeClr val="bg1"/>
                </a:solidFill>
              </a:rPr>
              <a:t>3. TECLADO </a:t>
            </a:r>
          </a:p>
          <a:p>
            <a:r>
              <a:rPr lang="es-ES" sz="1600" dirty="0">
                <a:solidFill>
                  <a:schemeClr val="bg1"/>
                </a:solidFill>
              </a:rPr>
              <a:t>4</a:t>
            </a:r>
            <a:r>
              <a:rPr lang="es-ES" sz="1600" dirty="0" smtClean="0">
                <a:solidFill>
                  <a:schemeClr val="bg1"/>
                </a:solidFill>
              </a:rPr>
              <a:t>. REPOSA </a:t>
            </a:r>
            <a:r>
              <a:rPr lang="es-ES" sz="1600" dirty="0">
                <a:solidFill>
                  <a:schemeClr val="bg1"/>
                </a:solidFill>
              </a:rPr>
              <a:t> MUÑECAS </a:t>
            </a:r>
          </a:p>
          <a:p>
            <a:r>
              <a:rPr lang="es-ES" sz="1600" dirty="0">
                <a:solidFill>
                  <a:schemeClr val="bg1"/>
                </a:solidFill>
              </a:rPr>
              <a:t>5</a:t>
            </a:r>
            <a:r>
              <a:rPr lang="es-ES" sz="1600" dirty="0" smtClean="0">
                <a:solidFill>
                  <a:schemeClr val="bg1"/>
                </a:solidFill>
              </a:rPr>
              <a:t>. MINI</a:t>
            </a:r>
            <a:r>
              <a:rPr lang="es-ES" sz="1600" dirty="0">
                <a:solidFill>
                  <a:schemeClr val="bg1"/>
                </a:solidFill>
              </a:rPr>
              <a:t> TARJETA </a:t>
            </a:r>
          </a:p>
          <a:p>
            <a:r>
              <a:rPr lang="es-ES" sz="1600" dirty="0">
                <a:solidFill>
                  <a:schemeClr val="bg1"/>
                </a:solidFill>
              </a:rPr>
              <a:t>6. TARJETA  DE VÍDEO Y ENSAMBLE TÉRMICO </a:t>
            </a:r>
          </a:p>
          <a:p>
            <a:r>
              <a:rPr lang="es-ES" sz="1600" dirty="0">
                <a:solidFill>
                  <a:schemeClr val="bg1"/>
                </a:solidFill>
              </a:rPr>
              <a:t>7. VENTILADOR </a:t>
            </a:r>
          </a:p>
          <a:p>
            <a:r>
              <a:rPr lang="es-ES" sz="1600" dirty="0">
                <a:solidFill>
                  <a:schemeClr val="bg1"/>
                </a:solidFill>
              </a:rPr>
              <a:t>8. BAHÍA DEL DISCO DURO </a:t>
            </a:r>
          </a:p>
          <a:p>
            <a:r>
              <a:rPr lang="es-ES" sz="1600" dirty="0">
                <a:solidFill>
                  <a:schemeClr val="bg1"/>
                </a:solidFill>
              </a:rPr>
              <a:t>9. PORTA TARJETA </a:t>
            </a:r>
          </a:p>
          <a:p>
            <a:r>
              <a:rPr lang="es-ES" sz="1600" dirty="0">
                <a:solidFill>
                  <a:schemeClr val="bg1"/>
                </a:solidFill>
              </a:rPr>
              <a:t>10 DISCO DURO </a:t>
            </a:r>
          </a:p>
          <a:p>
            <a:r>
              <a:rPr lang="es-ES" sz="1600" dirty="0">
                <a:solidFill>
                  <a:schemeClr val="bg1"/>
                </a:solidFill>
              </a:rPr>
              <a:t>11. BATERÍA </a:t>
            </a:r>
          </a:p>
          <a:p>
            <a:r>
              <a:rPr lang="es-ES" sz="1600" dirty="0" smtClean="0">
                <a:solidFill>
                  <a:schemeClr val="bg1"/>
                </a:solidFill>
              </a:rPr>
              <a:t>12. ALTAVOZ</a:t>
            </a:r>
            <a:endParaRPr lang="es-ES" sz="1600" dirty="0">
              <a:solidFill>
                <a:schemeClr val="bg1"/>
              </a:solidFill>
            </a:endParaRPr>
          </a:p>
          <a:p>
            <a:r>
              <a:rPr lang="es-ES" sz="1600" dirty="0" smtClean="0">
                <a:solidFill>
                  <a:schemeClr val="bg1"/>
                </a:solidFill>
              </a:rPr>
              <a:t>13. ALTAVOZ</a:t>
            </a:r>
            <a:endParaRPr lang="es-ES" sz="1600" dirty="0">
              <a:solidFill>
                <a:schemeClr val="bg1"/>
              </a:solidFill>
            </a:endParaRPr>
          </a:p>
          <a:p>
            <a:r>
              <a:rPr lang="es-ES" sz="1600" dirty="0">
                <a:solidFill>
                  <a:schemeClr val="bg1"/>
                </a:solidFill>
              </a:rPr>
              <a:t>14. UNIDAD DE DVD</a:t>
            </a:r>
          </a:p>
          <a:p>
            <a:r>
              <a:rPr lang="es-ES" sz="1600" dirty="0" smtClean="0">
                <a:solidFill>
                  <a:schemeClr val="bg1"/>
                </a:solidFill>
              </a:rPr>
              <a:t>15. </a:t>
            </a:r>
            <a:r>
              <a:rPr lang="es-ES" sz="1600" dirty="0">
                <a:solidFill>
                  <a:schemeClr val="bg1"/>
                </a:solidFill>
              </a:rPr>
              <a:t>LA BOARD</a:t>
            </a:r>
          </a:p>
          <a:p>
            <a:r>
              <a:rPr lang="es-ES" sz="1600" dirty="0" smtClean="0">
                <a:solidFill>
                  <a:schemeClr val="bg1"/>
                </a:solidFill>
              </a:rPr>
              <a:t>16. </a:t>
            </a:r>
            <a:r>
              <a:rPr lang="es-ES" sz="1600" dirty="0">
                <a:solidFill>
                  <a:schemeClr val="bg1"/>
                </a:solidFill>
              </a:rPr>
              <a:t>BASE </a:t>
            </a:r>
          </a:p>
          <a:p>
            <a:r>
              <a:rPr lang="es-ES" sz="1600" dirty="0" smtClean="0">
                <a:solidFill>
                  <a:schemeClr val="bg1"/>
                </a:solidFill>
              </a:rPr>
              <a:t>17. VENTILADOR</a:t>
            </a:r>
            <a:endParaRPr lang="es-ES" sz="1600" dirty="0">
              <a:solidFill>
                <a:schemeClr val="bg1"/>
              </a:solidFill>
            </a:endParaRPr>
          </a:p>
          <a:p>
            <a:r>
              <a:rPr lang="es-ES" sz="1600" dirty="0" smtClean="0">
                <a:solidFill>
                  <a:schemeClr val="bg1"/>
                </a:solidFill>
              </a:rPr>
              <a:t>18. </a:t>
            </a:r>
            <a:r>
              <a:rPr lang="es-ES" sz="1600" dirty="0">
                <a:solidFill>
                  <a:schemeClr val="bg1"/>
                </a:solidFill>
              </a:rPr>
              <a:t>SOQUER DE ALTAVOZ </a:t>
            </a:r>
          </a:p>
          <a:p>
            <a:r>
              <a:rPr lang="es-ES" sz="1600" dirty="0" smtClean="0">
                <a:solidFill>
                  <a:schemeClr val="bg1"/>
                </a:solidFill>
              </a:rPr>
              <a:t>19. </a:t>
            </a:r>
            <a:r>
              <a:rPr lang="es-ES" sz="1600" dirty="0">
                <a:solidFill>
                  <a:schemeClr val="bg1"/>
                </a:solidFill>
              </a:rPr>
              <a:t>PROCESADOR </a:t>
            </a:r>
          </a:p>
          <a:p>
            <a:r>
              <a:rPr lang="es-ES" sz="1600" dirty="0" smtClean="0">
                <a:solidFill>
                  <a:schemeClr val="bg1"/>
                </a:solidFill>
              </a:rPr>
              <a:t>20. </a:t>
            </a:r>
            <a:r>
              <a:rPr lang="es-ES" sz="1600" dirty="0">
                <a:solidFill>
                  <a:schemeClr val="bg1"/>
                </a:solidFill>
              </a:rPr>
              <a:t>PROCESADOR TÉRMICO </a:t>
            </a:r>
          </a:p>
          <a:p>
            <a:r>
              <a:rPr lang="es-ES" sz="1600" dirty="0" smtClean="0">
                <a:solidFill>
                  <a:schemeClr val="bg1"/>
                </a:solidFill>
              </a:rPr>
              <a:t>21. PUERTO </a:t>
            </a:r>
            <a:r>
              <a:rPr lang="es-ES" sz="1600" dirty="0">
                <a:solidFill>
                  <a:schemeClr val="bg1"/>
                </a:solidFill>
              </a:rPr>
              <a:t>USB </a:t>
            </a:r>
          </a:p>
          <a:p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440596" y="5085184"/>
            <a:ext cx="1296380" cy="5760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5941382" y="2996952"/>
            <a:ext cx="1603905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Rectángulo"/>
          <p:cNvSpPr/>
          <p:nvPr/>
        </p:nvSpPr>
        <p:spPr>
          <a:xfrm>
            <a:off x="5958313" y="4221088"/>
            <a:ext cx="1296380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83254" y="5236962"/>
            <a:ext cx="1296380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1856656" y="2564904"/>
            <a:ext cx="720080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Elipse"/>
          <p:cNvSpPr/>
          <p:nvPr/>
        </p:nvSpPr>
        <p:spPr>
          <a:xfrm>
            <a:off x="1084757" y="2636912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Elipse"/>
          <p:cNvSpPr/>
          <p:nvPr/>
        </p:nvSpPr>
        <p:spPr>
          <a:xfrm>
            <a:off x="5385048" y="5370837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Elipse"/>
          <p:cNvSpPr/>
          <p:nvPr/>
        </p:nvSpPr>
        <p:spPr>
          <a:xfrm>
            <a:off x="1093141" y="4077072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>
                <a:solidFill>
                  <a:schemeClr val="bg1"/>
                </a:solidFill>
              </a:rPr>
              <a:t>Cuello - Restagno Zuccarino - Las TIC en el Aula</a:t>
            </a:r>
            <a:endParaRPr lang="es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3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1042"/>
            <a:ext cx="9906000" cy="5675915"/>
          </a:xfrm>
          <a:prstGeom prst="rect">
            <a:avLst/>
          </a:prstGeom>
        </p:spPr>
      </p:pic>
      <p:pic>
        <p:nvPicPr>
          <p:cNvPr id="4" name="3 Imagen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3" t="42506" r="34581" b="10957"/>
          <a:stretch/>
        </p:blipFill>
        <p:spPr>
          <a:xfrm>
            <a:off x="128464" y="4077072"/>
            <a:ext cx="9287193" cy="987999"/>
          </a:xfrm>
          <a:prstGeom prst="rect">
            <a:avLst/>
          </a:prstGeom>
          <a:effectLst>
            <a:outerShdw blurRad="50800" dist="2413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4 Rectángulo"/>
          <p:cNvSpPr/>
          <p:nvPr/>
        </p:nvSpPr>
        <p:spPr>
          <a:xfrm>
            <a:off x="4592960" y="4293095"/>
            <a:ext cx="1440160" cy="2779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Rectángulo"/>
          <p:cNvSpPr/>
          <p:nvPr/>
        </p:nvSpPr>
        <p:spPr>
          <a:xfrm>
            <a:off x="6465168" y="4301574"/>
            <a:ext cx="1224136" cy="2779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272480" y="4293096"/>
            <a:ext cx="1008112" cy="2779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Cuello - Restagno Zuccarino - Las TIC en el Aula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3227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160833" y="357167"/>
            <a:ext cx="7661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/>
              <a:t>Tres campos articulados históricamente en tensión</a:t>
            </a:r>
            <a:endParaRPr lang="es-ES" sz="2400" dirty="0"/>
          </a:p>
        </p:txBody>
      </p:sp>
      <p:grpSp>
        <p:nvGrpSpPr>
          <p:cNvPr id="4" name="3 Grupo"/>
          <p:cNvGrpSpPr/>
          <p:nvPr/>
        </p:nvGrpSpPr>
        <p:grpSpPr>
          <a:xfrm>
            <a:off x="3397438" y="1095657"/>
            <a:ext cx="3111124" cy="2871807"/>
            <a:chOff x="2135996" y="59829"/>
            <a:chExt cx="2871807" cy="2871807"/>
          </a:xfrm>
        </p:grpSpPr>
        <p:sp>
          <p:nvSpPr>
            <p:cNvPr id="11" name="10 Elipse"/>
            <p:cNvSpPr/>
            <p:nvPr/>
          </p:nvSpPr>
          <p:spPr>
            <a:xfrm>
              <a:off x="2135996" y="59829"/>
              <a:ext cx="2871807" cy="2871807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2" name="Elipse 4"/>
            <p:cNvSpPr/>
            <p:nvPr/>
          </p:nvSpPr>
          <p:spPr>
            <a:xfrm>
              <a:off x="2518903" y="562395"/>
              <a:ext cx="2105992" cy="12923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2400" kern="1200" dirty="0" smtClean="0"/>
                <a:t>educación</a:t>
              </a:r>
              <a:endParaRPr lang="es-AR" sz="2400" kern="1200" dirty="0"/>
            </a:p>
          </p:txBody>
        </p:sp>
      </p:grpSp>
      <p:grpSp>
        <p:nvGrpSpPr>
          <p:cNvPr id="5" name="4 Grupo"/>
          <p:cNvGrpSpPr/>
          <p:nvPr/>
        </p:nvGrpSpPr>
        <p:grpSpPr>
          <a:xfrm>
            <a:off x="4520036" y="2890537"/>
            <a:ext cx="3111124" cy="2871807"/>
            <a:chOff x="3172240" y="1854709"/>
            <a:chExt cx="2871807" cy="2871807"/>
          </a:xfrm>
        </p:grpSpPr>
        <p:sp>
          <p:nvSpPr>
            <p:cNvPr id="9" name="8 Elipse"/>
            <p:cNvSpPr/>
            <p:nvPr/>
          </p:nvSpPr>
          <p:spPr>
            <a:xfrm>
              <a:off x="3172240" y="1854709"/>
              <a:ext cx="2871807" cy="2871807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0" name="Elipse 6"/>
            <p:cNvSpPr/>
            <p:nvPr/>
          </p:nvSpPr>
          <p:spPr>
            <a:xfrm>
              <a:off x="4050534" y="2596592"/>
              <a:ext cx="1723084" cy="15794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2400" kern="1200" dirty="0" smtClean="0"/>
                <a:t>tecnologías</a:t>
              </a:r>
              <a:endParaRPr lang="es-AR" sz="2400" kern="1200" dirty="0"/>
            </a:p>
          </p:txBody>
        </p:sp>
      </p:grpSp>
      <p:grpSp>
        <p:nvGrpSpPr>
          <p:cNvPr id="6" name="5 Grupo"/>
          <p:cNvGrpSpPr/>
          <p:nvPr/>
        </p:nvGrpSpPr>
        <p:grpSpPr>
          <a:xfrm>
            <a:off x="2274840" y="2890537"/>
            <a:ext cx="3111124" cy="2871807"/>
            <a:chOff x="1099752" y="1854709"/>
            <a:chExt cx="2871807" cy="2871807"/>
          </a:xfrm>
        </p:grpSpPr>
        <p:sp>
          <p:nvSpPr>
            <p:cNvPr id="7" name="6 Elipse"/>
            <p:cNvSpPr/>
            <p:nvPr/>
          </p:nvSpPr>
          <p:spPr>
            <a:xfrm>
              <a:off x="1099752" y="1854709"/>
              <a:ext cx="2871807" cy="2871807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8" name="Elipse 8"/>
            <p:cNvSpPr/>
            <p:nvPr/>
          </p:nvSpPr>
          <p:spPr>
            <a:xfrm>
              <a:off x="1370180" y="2596592"/>
              <a:ext cx="1723084" cy="15794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2400" kern="1200" dirty="0" smtClean="0"/>
                <a:t>comunicación</a:t>
              </a:r>
              <a:endParaRPr lang="es-AR" sz="2400" kern="1200" dirty="0"/>
            </a:p>
          </p:txBody>
        </p:sp>
      </p:grp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Cuello - Restagno Zuccarino - Las TIC en el Aula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7484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404664"/>
            <a:ext cx="8915400" cy="566936"/>
          </a:xfrm>
        </p:spPr>
        <p:txBody>
          <a:bodyPr>
            <a:noAutofit/>
          </a:bodyPr>
          <a:lstStyle/>
          <a:p>
            <a:pPr algn="ctr"/>
            <a:r>
              <a:rPr lang="es-AR" sz="2800" dirty="0" smtClean="0"/>
              <a:t>TIC: Tecnologías de la Información y la Comunicación</a:t>
            </a:r>
            <a:endParaRPr lang="es-AR" sz="2800" dirty="0"/>
          </a:p>
        </p:txBody>
      </p:sp>
      <p:grpSp>
        <p:nvGrpSpPr>
          <p:cNvPr id="5" name="4 Grupo"/>
          <p:cNvGrpSpPr/>
          <p:nvPr/>
        </p:nvGrpSpPr>
        <p:grpSpPr>
          <a:xfrm>
            <a:off x="3814714" y="1268760"/>
            <a:ext cx="2084388" cy="1924050"/>
            <a:chOff x="2039911" y="303786"/>
            <a:chExt cx="1924050" cy="1924050"/>
          </a:xfrm>
          <a:scene3d>
            <a:camera prst="orthographicFront"/>
            <a:lightRig rig="flat" dir="t"/>
          </a:scene3d>
        </p:grpSpPr>
        <p:sp>
          <p:nvSpPr>
            <p:cNvPr id="14" name="13 Elipse"/>
            <p:cNvSpPr/>
            <p:nvPr/>
          </p:nvSpPr>
          <p:spPr>
            <a:xfrm>
              <a:off x="2039911" y="303786"/>
              <a:ext cx="1924050" cy="192405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Elipse 4"/>
            <p:cNvSpPr/>
            <p:nvPr/>
          </p:nvSpPr>
          <p:spPr>
            <a:xfrm>
              <a:off x="2321682" y="585557"/>
              <a:ext cx="1360508" cy="136050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2400" kern="1200" dirty="0" smtClean="0"/>
                <a:t>Antonio </a:t>
              </a:r>
              <a:r>
                <a:rPr lang="es-AR" sz="2400" kern="1200" dirty="0" err="1" smtClean="0"/>
                <a:t>Pasquali</a:t>
              </a:r>
              <a:endParaRPr lang="es-AR" sz="2400" kern="1200" dirty="0"/>
            </a:p>
          </p:txBody>
        </p:sp>
      </p:grpSp>
      <p:sp>
        <p:nvSpPr>
          <p:cNvPr id="6" name="5 Flecha izquierda"/>
          <p:cNvSpPr/>
          <p:nvPr/>
        </p:nvSpPr>
        <p:spPr>
          <a:xfrm rot="18835912">
            <a:off x="3078131" y="2674214"/>
            <a:ext cx="744509" cy="594050"/>
          </a:xfrm>
          <a:prstGeom prst="leftArrow">
            <a:avLst>
              <a:gd name="adj1" fmla="val 60000"/>
              <a:gd name="adj2" fmla="val 50000"/>
            </a:avLst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flat" dir="t"/>
          </a:scene3d>
          <a:sp3d z="-190500" prstMaterial="plastic">
            <a:bevelT w="50800" h="50800"/>
            <a:bevelB w="25400" h="2540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7" name="6 Grupo"/>
          <p:cNvGrpSpPr/>
          <p:nvPr/>
        </p:nvGrpSpPr>
        <p:grpSpPr>
          <a:xfrm>
            <a:off x="1697235" y="3479040"/>
            <a:ext cx="1980168" cy="1462278"/>
            <a:chOff x="85314" y="2514066"/>
            <a:chExt cx="1827847" cy="1462278"/>
          </a:xfrm>
          <a:solidFill>
            <a:schemeClr val="accent4">
              <a:lumMod val="75000"/>
            </a:schemeClr>
          </a:solidFill>
          <a:scene3d>
            <a:camera prst="orthographicFront"/>
            <a:lightRig rig="flat" dir="t"/>
          </a:scene3d>
        </p:grpSpPr>
        <p:sp>
          <p:nvSpPr>
            <p:cNvPr id="12" name="11 Rectángulo redondeado"/>
            <p:cNvSpPr/>
            <p:nvPr/>
          </p:nvSpPr>
          <p:spPr>
            <a:xfrm>
              <a:off x="85314" y="2514066"/>
              <a:ext cx="1827847" cy="1462278"/>
            </a:xfrm>
            <a:prstGeom prst="roundRect">
              <a:avLst>
                <a:gd name="adj" fmla="val 10000"/>
              </a:avLst>
            </a:prstGeom>
            <a:grpFill/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12 Rectángulo"/>
            <p:cNvSpPr/>
            <p:nvPr/>
          </p:nvSpPr>
          <p:spPr>
            <a:xfrm>
              <a:off x="128143" y="2556895"/>
              <a:ext cx="1742189" cy="1376620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5245" tIns="55245" rIns="55245" bIns="5524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2900" kern="1200" dirty="0" smtClean="0"/>
                <a:t>Informar</a:t>
              </a:r>
              <a:endParaRPr lang="es-AR" sz="2900" kern="1200" dirty="0"/>
            </a:p>
          </p:txBody>
        </p:sp>
      </p:grpSp>
      <p:sp>
        <p:nvSpPr>
          <p:cNvPr id="8" name="7 Flecha izquierda"/>
          <p:cNvSpPr/>
          <p:nvPr/>
        </p:nvSpPr>
        <p:spPr>
          <a:xfrm rot="13490250">
            <a:off x="5880901" y="2736724"/>
            <a:ext cx="772993" cy="548354"/>
          </a:xfrm>
          <a:prstGeom prst="leftArrow">
            <a:avLst>
              <a:gd name="adj1" fmla="val 60000"/>
              <a:gd name="adj2" fmla="val 50000"/>
            </a:avLst>
          </a:prstGeom>
          <a:scene3d>
            <a:camera prst="orthographicFront"/>
            <a:lightRig rig="flat" dir="t"/>
          </a:scene3d>
          <a:sp3d z="-190500" prstMaterial="plastic">
            <a:bevelT w="50800" h="50800"/>
            <a:bevelB w="25400" h="2540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-9933876"/>
              <a:satOff val="39811"/>
              <a:lumOff val="8628"/>
              <a:alphaOff val="0"/>
            </a:schemeClr>
          </a:fillRef>
          <a:effectRef idx="2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9" name="8 Grupo"/>
          <p:cNvGrpSpPr/>
          <p:nvPr/>
        </p:nvGrpSpPr>
        <p:grpSpPr>
          <a:xfrm>
            <a:off x="6274995" y="3473306"/>
            <a:ext cx="1980168" cy="1462278"/>
            <a:chOff x="4268110" y="2514094"/>
            <a:chExt cx="1827847" cy="1462278"/>
          </a:xfrm>
          <a:scene3d>
            <a:camera prst="orthographicFront"/>
            <a:lightRig rig="flat" dir="t"/>
          </a:scene3d>
        </p:grpSpPr>
        <p:sp>
          <p:nvSpPr>
            <p:cNvPr id="10" name="9 Rectángulo redondeado"/>
            <p:cNvSpPr/>
            <p:nvPr/>
          </p:nvSpPr>
          <p:spPr>
            <a:xfrm>
              <a:off x="4268110" y="2514094"/>
              <a:ext cx="1827847" cy="1462278"/>
            </a:xfrm>
            <a:prstGeom prst="roundRect">
              <a:avLst>
                <a:gd name="adj" fmla="val 10000"/>
              </a:avLst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9933876"/>
                <a:satOff val="39811"/>
                <a:lumOff val="8628"/>
                <a:alphaOff val="0"/>
              </a:schemeClr>
            </a:fillRef>
            <a:effectRef idx="2">
              <a:schemeClr val="accent5">
                <a:hueOff val="-9933876"/>
                <a:satOff val="39811"/>
                <a:lumOff val="862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10 Rectángulo"/>
            <p:cNvSpPr/>
            <p:nvPr/>
          </p:nvSpPr>
          <p:spPr>
            <a:xfrm>
              <a:off x="4310939" y="2556923"/>
              <a:ext cx="1742189" cy="137662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5245" tIns="55245" rIns="55245" bIns="5524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2900" kern="1200" dirty="0" smtClean="0"/>
                <a:t>Comunicar</a:t>
              </a:r>
              <a:endParaRPr lang="es-AR" sz="2900" kern="1200" dirty="0"/>
            </a:p>
          </p:txBody>
        </p:sp>
      </p:grpSp>
      <p:grpSp>
        <p:nvGrpSpPr>
          <p:cNvPr id="16" name="15 Grupo"/>
          <p:cNvGrpSpPr/>
          <p:nvPr/>
        </p:nvGrpSpPr>
        <p:grpSpPr>
          <a:xfrm>
            <a:off x="1724694" y="5184341"/>
            <a:ext cx="1980168" cy="731139"/>
            <a:chOff x="85314" y="2514066"/>
            <a:chExt cx="1827847" cy="1462278"/>
          </a:xfrm>
          <a:solidFill>
            <a:schemeClr val="accent4">
              <a:lumMod val="75000"/>
            </a:schemeClr>
          </a:solidFill>
          <a:scene3d>
            <a:camera prst="orthographicFront"/>
            <a:lightRig rig="flat" dir="t"/>
          </a:scene3d>
        </p:grpSpPr>
        <p:sp>
          <p:nvSpPr>
            <p:cNvPr id="17" name="16 Rectángulo redondeado"/>
            <p:cNvSpPr/>
            <p:nvPr/>
          </p:nvSpPr>
          <p:spPr>
            <a:xfrm>
              <a:off x="85314" y="2514066"/>
              <a:ext cx="1827847" cy="1462278"/>
            </a:xfrm>
            <a:prstGeom prst="roundRect">
              <a:avLst>
                <a:gd name="adj" fmla="val 10000"/>
              </a:avLst>
            </a:prstGeom>
            <a:grpFill/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17 Rectángulo"/>
            <p:cNvSpPr/>
            <p:nvPr/>
          </p:nvSpPr>
          <p:spPr>
            <a:xfrm>
              <a:off x="128143" y="2556895"/>
              <a:ext cx="1742189" cy="1376620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5245" tIns="55245" rIns="55245" bIns="5524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2900" kern="1200" dirty="0" smtClean="0"/>
                <a:t>datos</a:t>
              </a:r>
              <a:endParaRPr lang="es-AR" sz="2900" kern="1200" dirty="0"/>
            </a:p>
          </p:txBody>
        </p:sp>
      </p:grpSp>
      <p:grpSp>
        <p:nvGrpSpPr>
          <p:cNvPr id="25" name="24 Grupo"/>
          <p:cNvGrpSpPr/>
          <p:nvPr/>
        </p:nvGrpSpPr>
        <p:grpSpPr>
          <a:xfrm>
            <a:off x="6279148" y="5157193"/>
            <a:ext cx="1980168" cy="758287"/>
            <a:chOff x="4268110" y="2548221"/>
            <a:chExt cx="1827847" cy="1385322"/>
          </a:xfrm>
          <a:scene3d>
            <a:camera prst="orthographicFront"/>
            <a:lightRig rig="flat" dir="t"/>
          </a:scene3d>
        </p:grpSpPr>
        <p:sp>
          <p:nvSpPr>
            <p:cNvPr id="26" name="25 Rectángulo redondeado"/>
            <p:cNvSpPr/>
            <p:nvPr/>
          </p:nvSpPr>
          <p:spPr>
            <a:xfrm>
              <a:off x="4268110" y="2548221"/>
              <a:ext cx="1827847" cy="1296602"/>
            </a:xfrm>
            <a:prstGeom prst="roundRect">
              <a:avLst>
                <a:gd name="adj" fmla="val 10000"/>
              </a:avLst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9933876"/>
                <a:satOff val="39811"/>
                <a:lumOff val="8628"/>
                <a:alphaOff val="0"/>
              </a:schemeClr>
            </a:fillRef>
            <a:effectRef idx="2">
              <a:schemeClr val="accent5">
                <a:hueOff val="-9933876"/>
                <a:satOff val="39811"/>
                <a:lumOff val="862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26 Rectángulo"/>
            <p:cNvSpPr/>
            <p:nvPr/>
          </p:nvSpPr>
          <p:spPr>
            <a:xfrm>
              <a:off x="4310939" y="2556923"/>
              <a:ext cx="1742189" cy="137662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5245" tIns="55245" rIns="55245" bIns="5524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2800" kern="1200" dirty="0" smtClean="0"/>
                <a:t>Cara a cara</a:t>
              </a:r>
              <a:endParaRPr lang="es-AR" sz="2800" kern="1200" dirty="0"/>
            </a:p>
          </p:txBody>
        </p:sp>
      </p:grp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Cuello - Restagno Zuccarino - Las TIC en el Aula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0726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660400" y="-27384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sz="2800" dirty="0" smtClean="0"/>
              <a:t>TIC: Tecnologías de la Información y la Comunicación</a:t>
            </a:r>
            <a:endParaRPr lang="es-AR" sz="2800" dirty="0"/>
          </a:p>
        </p:txBody>
      </p:sp>
      <p:grpSp>
        <p:nvGrpSpPr>
          <p:cNvPr id="6" name="5 Grupo"/>
          <p:cNvGrpSpPr/>
          <p:nvPr/>
        </p:nvGrpSpPr>
        <p:grpSpPr>
          <a:xfrm>
            <a:off x="3745288" y="1052737"/>
            <a:ext cx="2307033" cy="2129569"/>
            <a:chOff x="2521594" y="54207"/>
            <a:chExt cx="2129569" cy="2129569"/>
          </a:xfrm>
          <a:scene3d>
            <a:camera prst="orthographicFront"/>
            <a:lightRig rig="flat" dir="t"/>
          </a:scene3d>
        </p:grpSpPr>
        <p:sp>
          <p:nvSpPr>
            <p:cNvPr id="19" name="18 Elipse"/>
            <p:cNvSpPr/>
            <p:nvPr/>
          </p:nvSpPr>
          <p:spPr>
            <a:xfrm>
              <a:off x="2521594" y="54207"/>
              <a:ext cx="2129569" cy="2129569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Elipse 4"/>
            <p:cNvSpPr/>
            <p:nvPr/>
          </p:nvSpPr>
          <p:spPr>
            <a:xfrm>
              <a:off x="2833462" y="366075"/>
              <a:ext cx="1505833" cy="150583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875" tIns="15875" rIns="15875" bIns="15875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2500" kern="1200" dirty="0" smtClean="0"/>
                <a:t>Dominique </a:t>
              </a:r>
              <a:r>
                <a:rPr lang="es-AR" sz="2500" kern="1200" dirty="0" err="1" smtClean="0"/>
                <a:t>Wolton</a:t>
              </a:r>
              <a:endParaRPr lang="es-AR" sz="2500" kern="1200" dirty="0"/>
            </a:p>
          </p:txBody>
        </p:sp>
      </p:grpSp>
      <p:sp>
        <p:nvSpPr>
          <p:cNvPr id="7" name="6 Flecha izquierda"/>
          <p:cNvSpPr/>
          <p:nvPr/>
        </p:nvSpPr>
        <p:spPr>
          <a:xfrm rot="20961667">
            <a:off x="3057628" y="4538652"/>
            <a:ext cx="680567" cy="606927"/>
          </a:xfrm>
          <a:prstGeom prst="leftArrow">
            <a:avLst>
              <a:gd name="adj1" fmla="val 60000"/>
              <a:gd name="adj2" fmla="val 50000"/>
            </a:avLst>
          </a:prstGeom>
          <a:scene3d>
            <a:camera prst="orthographicFront"/>
            <a:lightRig rig="flat" dir="t"/>
          </a:scene3d>
          <a:sp3d z="-190500" prstMaterial="plastic">
            <a:bevelT w="50800" h="50800"/>
            <a:bevelB w="25400" h="2540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8" name="7 Grupo"/>
          <p:cNvGrpSpPr/>
          <p:nvPr/>
        </p:nvGrpSpPr>
        <p:grpSpPr>
          <a:xfrm>
            <a:off x="740532" y="4258800"/>
            <a:ext cx="2191681" cy="1618472"/>
            <a:chOff x="4" y="2972219"/>
            <a:chExt cx="2023090" cy="1618472"/>
          </a:xfrm>
          <a:scene3d>
            <a:camera prst="orthographicFront"/>
            <a:lightRig rig="flat" dir="t"/>
          </a:scene3d>
        </p:grpSpPr>
        <p:sp>
          <p:nvSpPr>
            <p:cNvPr id="17" name="16 Rectángulo redondeado"/>
            <p:cNvSpPr/>
            <p:nvPr/>
          </p:nvSpPr>
          <p:spPr>
            <a:xfrm>
              <a:off x="4" y="2972219"/>
              <a:ext cx="2023090" cy="1618472"/>
            </a:xfrm>
            <a:prstGeom prst="roundRect">
              <a:avLst>
                <a:gd name="adj" fmla="val 10000"/>
              </a:avLst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17 Rectángulo"/>
            <p:cNvSpPr/>
            <p:nvPr/>
          </p:nvSpPr>
          <p:spPr>
            <a:xfrm>
              <a:off x="47407" y="3019622"/>
              <a:ext cx="1928284" cy="152366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7625" tIns="47625" rIns="47625" bIns="47625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2500" kern="1200" dirty="0" smtClean="0"/>
                <a:t>Funcional</a:t>
              </a:r>
              <a:endParaRPr lang="es-AR" sz="2500" kern="1200" dirty="0"/>
            </a:p>
          </p:txBody>
        </p:sp>
      </p:grpSp>
      <p:sp>
        <p:nvSpPr>
          <p:cNvPr id="9" name="8 Flecha izquierda"/>
          <p:cNvSpPr/>
          <p:nvPr/>
        </p:nvSpPr>
        <p:spPr>
          <a:xfrm rot="11716643">
            <a:off x="6231323" y="4560542"/>
            <a:ext cx="595797" cy="606927"/>
          </a:xfrm>
          <a:prstGeom prst="leftArrow">
            <a:avLst>
              <a:gd name="adj1" fmla="val 60000"/>
              <a:gd name="adj2" fmla="val 50000"/>
            </a:avLst>
          </a:prstGeom>
          <a:scene3d>
            <a:camera prst="orthographicFront"/>
            <a:lightRig rig="flat" dir="t"/>
          </a:scene3d>
          <a:sp3d z="-190500" prstMaterial="plastic">
            <a:bevelT w="50800" h="50800"/>
            <a:bevelB w="25400" h="2540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0" name="9 Grupo"/>
          <p:cNvGrpSpPr/>
          <p:nvPr/>
        </p:nvGrpSpPr>
        <p:grpSpPr>
          <a:xfrm>
            <a:off x="6973787" y="4258800"/>
            <a:ext cx="2191681" cy="1618472"/>
            <a:chOff x="5249717" y="2900252"/>
            <a:chExt cx="2023090" cy="1618472"/>
          </a:xfrm>
          <a:scene3d>
            <a:camera prst="orthographicFront"/>
            <a:lightRig rig="flat" dir="t"/>
          </a:scene3d>
        </p:grpSpPr>
        <p:sp>
          <p:nvSpPr>
            <p:cNvPr id="15" name="14 Rectángulo redondeado"/>
            <p:cNvSpPr/>
            <p:nvPr/>
          </p:nvSpPr>
          <p:spPr>
            <a:xfrm>
              <a:off x="5249717" y="2900252"/>
              <a:ext cx="2023090" cy="1618472"/>
            </a:xfrm>
            <a:prstGeom prst="roundRect">
              <a:avLst>
                <a:gd name="adj" fmla="val 10000"/>
              </a:avLst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15 Rectángulo"/>
            <p:cNvSpPr/>
            <p:nvPr/>
          </p:nvSpPr>
          <p:spPr>
            <a:xfrm>
              <a:off x="5297120" y="2947655"/>
              <a:ext cx="1928284" cy="152366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7625" tIns="47625" rIns="47625" bIns="47625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2500" kern="1200" dirty="0" smtClean="0"/>
                <a:t>Normativa</a:t>
              </a:r>
              <a:endParaRPr lang="es-AR" sz="2500" kern="1200" dirty="0"/>
            </a:p>
          </p:txBody>
        </p:sp>
      </p:grpSp>
      <p:sp>
        <p:nvSpPr>
          <p:cNvPr id="11" name="10 Flecha izquierda"/>
          <p:cNvSpPr/>
          <p:nvPr/>
        </p:nvSpPr>
        <p:spPr>
          <a:xfrm rot="16215634">
            <a:off x="4732759" y="3195009"/>
            <a:ext cx="474796" cy="657504"/>
          </a:xfrm>
          <a:prstGeom prst="leftArrow">
            <a:avLst>
              <a:gd name="adj1" fmla="val 60000"/>
              <a:gd name="adj2" fmla="val 50000"/>
            </a:avLst>
          </a:prstGeom>
          <a:scene3d>
            <a:camera prst="orthographicFront"/>
            <a:lightRig rig="flat" dir="t"/>
          </a:scene3d>
          <a:sp3d z="-190500" prstMaterial="plastic">
            <a:bevelT w="50800" h="50800"/>
            <a:bevelB w="25400" h="2540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2" name="11 Grupo"/>
          <p:cNvGrpSpPr/>
          <p:nvPr/>
        </p:nvGrpSpPr>
        <p:grpSpPr>
          <a:xfrm>
            <a:off x="3899881" y="3969072"/>
            <a:ext cx="2191681" cy="1618472"/>
            <a:chOff x="2664296" y="2718505"/>
            <a:chExt cx="2023090" cy="1618472"/>
          </a:xfrm>
          <a:scene3d>
            <a:camera prst="orthographicFront"/>
            <a:lightRig rig="flat" dir="t"/>
          </a:scene3d>
        </p:grpSpPr>
        <p:sp>
          <p:nvSpPr>
            <p:cNvPr id="13" name="12 Rectángulo redondeado"/>
            <p:cNvSpPr/>
            <p:nvPr/>
          </p:nvSpPr>
          <p:spPr>
            <a:xfrm>
              <a:off x="2664296" y="2718505"/>
              <a:ext cx="2023090" cy="1618472"/>
            </a:xfrm>
            <a:prstGeom prst="roundRect">
              <a:avLst>
                <a:gd name="adj" fmla="val 10000"/>
              </a:avLst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13 Rectángulo"/>
            <p:cNvSpPr/>
            <p:nvPr/>
          </p:nvSpPr>
          <p:spPr>
            <a:xfrm>
              <a:off x="2711699" y="2765908"/>
              <a:ext cx="1928284" cy="152366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7625" tIns="47625" rIns="47625" bIns="47625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2500" kern="1200" dirty="0" smtClean="0"/>
                <a:t>Comunicación</a:t>
              </a:r>
              <a:endParaRPr lang="es-AR" sz="2500" kern="1200" dirty="0"/>
            </a:p>
          </p:txBody>
        </p:sp>
      </p:grp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Cuello - Restagno Zuccarino - Las TIC en el Aula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59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ja">
  <a:themeElements>
    <a:clrScheme name="Paja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ja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87</TotalTime>
  <Words>777</Words>
  <Application>Microsoft Office PowerPoint</Application>
  <PresentationFormat>A4 (210 x 297 mm)</PresentationFormat>
  <Paragraphs>153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Paja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TIC: Tecnologías de la Información y la Comunicación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Sociedad de la Información</vt:lpstr>
      <vt:lpstr>Supuestos de «la» Sociedad de la Información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Cesar</dc:creator>
  <cp:lastModifiedBy>Cesar</cp:lastModifiedBy>
  <cp:revision>21</cp:revision>
  <dcterms:created xsi:type="dcterms:W3CDTF">2013-06-14T20:21:30Z</dcterms:created>
  <dcterms:modified xsi:type="dcterms:W3CDTF">2013-07-04T15:12:13Z</dcterms:modified>
</cp:coreProperties>
</file>