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sldIdLst>
    <p:sldId id="256" r:id="rId2"/>
    <p:sldId id="259" r:id="rId3"/>
    <p:sldId id="294" r:id="rId4"/>
    <p:sldId id="295" r:id="rId5"/>
    <p:sldId id="296" r:id="rId6"/>
    <p:sldId id="281" r:id="rId7"/>
    <p:sldId id="288" r:id="rId8"/>
    <p:sldId id="301" r:id="rId9"/>
    <p:sldId id="299" r:id="rId10"/>
    <p:sldId id="300" r:id="rId11"/>
    <p:sldId id="302" r:id="rId12"/>
    <p:sldId id="303" r:id="rId13"/>
    <p:sldId id="304" r:id="rId14"/>
    <p:sldId id="305" r:id="rId15"/>
    <p:sldId id="306" r:id="rId16"/>
    <p:sldId id="307" r:id="rId17"/>
    <p:sldId id="308" r:id="rId18"/>
    <p:sldId id="310" r:id="rId19"/>
    <p:sldId id="316" r:id="rId20"/>
    <p:sldId id="317" r:id="rId21"/>
    <p:sldId id="318" r:id="rId22"/>
    <p:sldId id="320" r:id="rId23"/>
    <p:sldId id="321" r:id="rId24"/>
    <p:sldId id="322" r:id="rId25"/>
    <p:sldId id="327" r:id="rId26"/>
    <p:sldId id="324" r:id="rId27"/>
    <p:sldId id="326" r:id="rId2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9" d="100"/>
          <a:sy n="59" d="100"/>
        </p:scale>
        <p:origin x="-1674" y="-30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184B24-0602-4A8B-A9EC-6647D902526B}" type="datetimeFigureOut">
              <a:rPr lang="es-ES" smtClean="0"/>
              <a:pPr/>
              <a:t>13/05/2015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4DF099-083D-4FA7-A840-30332686924F}" type="slidenum">
              <a:rPr lang="es-ES" smtClean="0"/>
              <a:pPr/>
              <a:t>‹Nº›</a:t>
            </a:fld>
            <a:endParaRPr lang="es-ES"/>
          </a:p>
        </p:txBody>
      </p:sp>
    </p:spTree>
    <p:extLst>
      <p:ext uri="{BB962C8B-B14F-4D97-AF65-F5344CB8AC3E}">
        <p14:creationId xmlns:p14="http://schemas.microsoft.com/office/powerpoint/2010/main" xmlns="" val="772969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r>
              <a:rPr lang="es-ES" dirty="0" smtClean="0"/>
              <a:t> </a:t>
            </a:r>
            <a:endParaRPr lang="es-ES" dirty="0"/>
          </a:p>
        </p:txBody>
      </p:sp>
      <p:sp>
        <p:nvSpPr>
          <p:cNvPr id="4" name="3 Marcador de número de diapositiva"/>
          <p:cNvSpPr>
            <a:spLocks noGrp="1"/>
          </p:cNvSpPr>
          <p:nvPr>
            <p:ph type="sldNum" sz="quarter" idx="10"/>
          </p:nvPr>
        </p:nvSpPr>
        <p:spPr/>
        <p:txBody>
          <a:bodyPr/>
          <a:lstStyle/>
          <a:p>
            <a:fld id="{E84DF099-083D-4FA7-A840-30332686924F}" type="slidenum">
              <a:rPr lang="es-ES" smtClean="0"/>
              <a:pPr/>
              <a:t>6</a:t>
            </a:fld>
            <a:endParaRPr lang="es-ES"/>
          </a:p>
        </p:txBody>
      </p:sp>
    </p:spTree>
    <p:extLst>
      <p:ext uri="{BB962C8B-B14F-4D97-AF65-F5344CB8AC3E}">
        <p14:creationId xmlns:p14="http://schemas.microsoft.com/office/powerpoint/2010/main" xmlns="" val="216361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A847CFC-816F-41D0-AAC0-9BF4FEBC753E}" type="datetimeFigureOut">
              <a:rPr lang="es-ES" smtClean="0"/>
              <a:pPr/>
              <a:t>13/05/2015</a:t>
            </a:fld>
            <a:endParaRPr lang="es-E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E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32FADFE-3B8F-471C-ABF0-DBC7717ECBBC}" type="slidenum">
              <a:rPr lang="es-ES" smtClean="0"/>
              <a:pPr/>
              <a:t>‹Nº›</a:t>
            </a:fld>
            <a:endParaRPr lang="es-E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pPr/>
              <a:t>13/05/2015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A847CFC-816F-41D0-AAC0-9BF4FEBC753E}" type="datetimeFigureOut">
              <a:rPr lang="es-ES" smtClean="0"/>
              <a:pPr/>
              <a:t>13/05/2015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A847CFC-816F-41D0-AAC0-9BF4FEBC753E}" type="datetimeFigureOut">
              <a:rPr lang="es-ES" smtClean="0"/>
              <a:pPr/>
              <a:t>13/05/2015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A847CFC-816F-41D0-AAC0-9BF4FEBC753E}" type="datetimeFigureOut">
              <a:rPr lang="es-ES" smtClean="0"/>
              <a:pPr/>
              <a:t>13/05/2015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7A847CFC-816F-41D0-AAC0-9BF4FEBC753E}" type="datetimeFigureOut">
              <a:rPr lang="es-ES" smtClean="0"/>
              <a:pPr/>
              <a:t>13/05/2015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pPr/>
              <a:t>‹Nº›</a:t>
            </a:fld>
            <a:endParaRPr lang="es-ES"/>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A847CFC-816F-41D0-AAC0-9BF4FEBC753E}" type="datetimeFigureOut">
              <a:rPr lang="es-ES" smtClean="0"/>
              <a:pPr/>
              <a:t>13/05/2015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7A847CFC-816F-41D0-AAC0-9BF4FEBC753E}" type="datetimeFigureOut">
              <a:rPr lang="es-ES" smtClean="0"/>
              <a:pPr/>
              <a:t>13/05/2015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47CFC-816F-41D0-AAC0-9BF4FEBC753E}" type="datetimeFigureOut">
              <a:rPr lang="es-ES" smtClean="0"/>
              <a:pPr/>
              <a:t>13/05/2015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A847CFC-816F-41D0-AAC0-9BF4FEBC753E}" type="datetimeFigureOut">
              <a:rPr lang="es-ES" smtClean="0"/>
              <a:pPr/>
              <a:t>13/05/2015</a:t>
            </a:fld>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pPr/>
              <a:t>‹Nº›</a:t>
            </a:fld>
            <a:endParaRPr lang="es-E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A847CFC-816F-41D0-AAC0-9BF4FEBC753E}" type="datetimeFigureOut">
              <a:rPr lang="es-ES" smtClean="0"/>
              <a:pPr/>
              <a:t>13/05/2015</a:t>
            </a:fld>
            <a:endParaRPr lang="es-E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ES"/>
          </a:p>
        </p:txBody>
      </p:sp>
      <p:sp>
        <p:nvSpPr>
          <p:cNvPr id="7" name="Slide Number Placeholder 6"/>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A847CFC-816F-41D0-AAC0-9BF4FEBC753E}" type="datetimeFigureOut">
              <a:rPr lang="es-ES" smtClean="0"/>
              <a:pPr/>
              <a:t>13/05/2015</a:t>
            </a:fld>
            <a:endParaRPr lang="es-E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E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latin typeface="Comic Sans MS" pitchFamily="66" charset="0"/>
              </a:rPr>
              <a:t>Para pensar….</a:t>
            </a:r>
            <a:endParaRPr lang="es-ES" dirty="0">
              <a:latin typeface="Comic Sans MS" pitchFamily="66" charset="0"/>
            </a:endParaRPr>
          </a:p>
        </p:txBody>
      </p:sp>
      <p:sp>
        <p:nvSpPr>
          <p:cNvPr id="3" name="2 Subtítulo"/>
          <p:cNvSpPr>
            <a:spLocks noGrp="1"/>
          </p:cNvSpPr>
          <p:nvPr>
            <p:ph type="subTitle" idx="1"/>
          </p:nvPr>
        </p:nvSpPr>
        <p:spPr/>
        <p:txBody>
          <a:bodyPr>
            <a:normAutofit/>
          </a:bodyPr>
          <a:lstStyle/>
          <a:p>
            <a:pPr algn="r"/>
            <a:endParaRPr lang="es-ES" sz="1600" dirty="0" smtClean="0">
              <a:solidFill>
                <a:srgbClr val="FF0000"/>
              </a:solidFill>
            </a:endParaRPr>
          </a:p>
          <a:p>
            <a:pPr algn="r"/>
            <a:endParaRPr lang="es-ES" sz="1600" dirty="0">
              <a:solidFill>
                <a:srgbClr val="FF0000"/>
              </a:solidFill>
            </a:endParaRPr>
          </a:p>
          <a:p>
            <a:pPr algn="r"/>
            <a:r>
              <a:rPr lang="es-ES" sz="1600" dirty="0" smtClean="0">
                <a:solidFill>
                  <a:srgbClr val="FF0000"/>
                </a:solidFill>
              </a:rPr>
              <a:t>Lic. Mara </a:t>
            </a:r>
            <a:r>
              <a:rPr lang="es-ES" sz="1600" dirty="0" err="1" smtClean="0">
                <a:solidFill>
                  <a:srgbClr val="FF0000"/>
                </a:solidFill>
              </a:rPr>
              <a:t>Gonzalez</a:t>
            </a:r>
            <a:r>
              <a:rPr lang="es-ES" sz="1600" dirty="0" smtClean="0">
                <a:solidFill>
                  <a:srgbClr val="FF0000"/>
                </a:solidFill>
              </a:rPr>
              <a:t> </a:t>
            </a:r>
            <a:r>
              <a:rPr lang="es-ES" sz="1600" dirty="0" err="1" smtClean="0">
                <a:solidFill>
                  <a:srgbClr val="FF0000"/>
                </a:solidFill>
              </a:rPr>
              <a:t>Vartanian</a:t>
            </a:r>
            <a:endParaRPr lang="es-ES" sz="1600" dirty="0" smtClean="0">
              <a:solidFill>
                <a:srgbClr val="FF0000"/>
              </a:solidFill>
            </a:endParaRPr>
          </a:p>
          <a:p>
            <a:pPr algn="r"/>
            <a:r>
              <a:rPr lang="es-ES" sz="1600" dirty="0" smtClean="0">
                <a:solidFill>
                  <a:srgbClr val="FF0000"/>
                </a:solidFill>
              </a:rPr>
              <a:t>Lic. Candelaria </a:t>
            </a:r>
            <a:r>
              <a:rPr lang="es-ES" sz="1600" dirty="0" err="1" smtClean="0">
                <a:solidFill>
                  <a:srgbClr val="FF0000"/>
                </a:solidFill>
              </a:rPr>
              <a:t>Echecolanea</a:t>
            </a:r>
            <a:endParaRPr lang="es-ES" sz="1600" dirty="0">
              <a:solidFill>
                <a:srgbClr val="FF0000"/>
              </a:solidFill>
            </a:endParaRPr>
          </a:p>
        </p:txBody>
      </p:sp>
    </p:spTree>
    <p:extLst>
      <p:ext uri="{BB962C8B-B14F-4D97-AF65-F5344CB8AC3E}">
        <p14:creationId xmlns:p14="http://schemas.microsoft.com/office/powerpoint/2010/main" xmlns="" val="33449116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Enfoque de derechos</a:t>
            </a:r>
            <a:endParaRPr lang="es-AR" dirty="0"/>
          </a:p>
        </p:txBody>
      </p:sp>
      <p:sp>
        <p:nvSpPr>
          <p:cNvPr id="3" name="2 Marcador de contenido"/>
          <p:cNvSpPr>
            <a:spLocks noGrp="1"/>
          </p:cNvSpPr>
          <p:nvPr>
            <p:ph idx="1"/>
          </p:nvPr>
        </p:nvSpPr>
        <p:spPr/>
        <p:txBody>
          <a:bodyPr/>
          <a:lstStyle/>
          <a:p>
            <a:r>
              <a:rPr lang="es-AR" dirty="0" smtClean="0">
                <a:solidFill>
                  <a:schemeClr val="tx1"/>
                </a:solidFill>
                <a:latin typeface="Century Gothic" pitchFamily="34" charset="0"/>
              </a:rPr>
              <a:t>Los derechos generan  deberes y obligaciones basadas en </a:t>
            </a:r>
            <a:r>
              <a:rPr lang="es-AR" dirty="0" err="1" smtClean="0">
                <a:solidFill>
                  <a:schemeClr val="tx1"/>
                </a:solidFill>
                <a:latin typeface="Century Gothic" pitchFamily="34" charset="0"/>
              </a:rPr>
              <a:t>standares</a:t>
            </a:r>
            <a:r>
              <a:rPr lang="es-AR" dirty="0" smtClean="0">
                <a:solidFill>
                  <a:schemeClr val="tx1"/>
                </a:solidFill>
                <a:latin typeface="Century Gothic" pitchFamily="34" charset="0"/>
              </a:rPr>
              <a:t>  objetivos.</a:t>
            </a:r>
          </a:p>
          <a:p>
            <a:r>
              <a:rPr lang="es-AR" dirty="0" smtClean="0">
                <a:solidFill>
                  <a:schemeClr val="tx1"/>
                </a:solidFill>
                <a:latin typeface="Century Gothic" pitchFamily="34" charset="0"/>
              </a:rPr>
              <a:t>Las necesidades no generan un marco de exigibilidad, por lo tanto depende de las voluntades.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357290" y="1166843"/>
            <a:ext cx="6500858" cy="6647974"/>
          </a:xfrm>
          <a:prstGeom prst="rect">
            <a:avLst/>
          </a:prstGeom>
        </p:spPr>
        <p:txBody>
          <a:bodyPr wrap="square">
            <a:spAutoFit/>
          </a:bodyPr>
          <a:lstStyle/>
          <a:p>
            <a:pPr marL="342900" indent="-342900" algn="just">
              <a:buFont typeface="Wingdings" pitchFamily="2" charset="2"/>
              <a:buChar char="Ø"/>
            </a:pPr>
            <a:r>
              <a:rPr lang="es-AR" sz="2000" b="1" dirty="0" smtClean="0">
                <a:latin typeface="Century Gothic" pitchFamily="34" charset="0"/>
              </a:rPr>
              <a:t>Contenido mínimo de los derechos: </a:t>
            </a:r>
            <a:r>
              <a:rPr lang="es-AR" sz="2000" dirty="0" smtClean="0">
                <a:latin typeface="Century Gothic" pitchFamily="34" charset="0"/>
              </a:rPr>
              <a:t>implica establecer un piso mínimo de referencia para poder evaluar el cumplimiento de las obligaciones de los Estados en los diferentes derechos</a:t>
            </a:r>
          </a:p>
          <a:p>
            <a:pPr marL="342900" indent="-342900" algn="just">
              <a:buFont typeface="Wingdings" pitchFamily="2" charset="2"/>
              <a:buChar char="Ø"/>
            </a:pPr>
            <a:r>
              <a:rPr lang="es-AR" sz="2000" b="1" dirty="0" smtClean="0">
                <a:latin typeface="Century Gothic" pitchFamily="34" charset="0"/>
              </a:rPr>
              <a:t>Universalidad:  </a:t>
            </a:r>
            <a:r>
              <a:rPr lang="es-AR" sz="2000" dirty="0" smtClean="0">
                <a:latin typeface="Century Gothic" pitchFamily="34" charset="0"/>
              </a:rPr>
              <a:t>implica que los derechos alcanzan a todas las personas sin distinción y sin discriminación.</a:t>
            </a:r>
          </a:p>
          <a:p>
            <a:pPr marL="342900" indent="-342900" algn="just">
              <a:buFont typeface="Wingdings" pitchFamily="2" charset="2"/>
              <a:buChar char="Ø"/>
            </a:pPr>
            <a:r>
              <a:rPr lang="es-AR" sz="2000" b="1" dirty="0" smtClean="0">
                <a:latin typeface="Century Gothic" pitchFamily="34" charset="0"/>
              </a:rPr>
              <a:t>Progresividad y no regresividad</a:t>
            </a:r>
          </a:p>
          <a:p>
            <a:pPr marL="342900" indent="-342900" algn="just">
              <a:buFont typeface="Wingdings" pitchFamily="2" charset="2"/>
              <a:buChar char="Ø"/>
            </a:pPr>
            <a:r>
              <a:rPr lang="es-AR" sz="2000" b="1" dirty="0" smtClean="0">
                <a:latin typeface="Century Gothic" pitchFamily="34" charset="0"/>
              </a:rPr>
              <a:t>Igualdad y No discriminación</a:t>
            </a:r>
            <a:endParaRPr lang="es-AR" sz="2000" dirty="0">
              <a:latin typeface="Century Gothic" pitchFamily="34" charset="0"/>
            </a:endParaRPr>
          </a:p>
          <a:p>
            <a:pPr marL="342900" indent="-342900" algn="just">
              <a:buFont typeface="Wingdings" pitchFamily="2" charset="2"/>
              <a:buChar char="Ø"/>
            </a:pPr>
            <a:r>
              <a:rPr lang="es-AR" sz="2000" b="1" dirty="0" smtClean="0">
                <a:latin typeface="Century Gothic" pitchFamily="34" charset="0"/>
              </a:rPr>
              <a:t>Producción de información y formulación de políticas</a:t>
            </a:r>
            <a:endParaRPr lang="es-AR" sz="2000" dirty="0">
              <a:latin typeface="Century Gothic" pitchFamily="34" charset="0"/>
            </a:endParaRPr>
          </a:p>
          <a:p>
            <a:pPr marL="342900" indent="-342900" algn="just">
              <a:buFont typeface="Wingdings" pitchFamily="2" charset="2"/>
              <a:buChar char="Ø"/>
            </a:pPr>
            <a:r>
              <a:rPr lang="es-AR" sz="2000" b="1" dirty="0" smtClean="0">
                <a:latin typeface="Century Gothic" pitchFamily="34" charset="0"/>
              </a:rPr>
              <a:t>Participación  en el diseño de las políticas públicas</a:t>
            </a:r>
            <a:endParaRPr lang="es-AR" sz="2000" dirty="0">
              <a:latin typeface="Century Gothic" pitchFamily="34" charset="0"/>
            </a:endParaRPr>
          </a:p>
          <a:p>
            <a:pPr marL="342900" indent="-342900" algn="just">
              <a:buFont typeface="Wingdings" pitchFamily="2" charset="2"/>
              <a:buChar char="Ø"/>
            </a:pPr>
            <a:r>
              <a:rPr lang="es-AR" sz="2000" b="1" dirty="0" smtClean="0">
                <a:latin typeface="Century Gothic" pitchFamily="34" charset="0"/>
              </a:rPr>
              <a:t>Acceso a la justicia</a:t>
            </a:r>
          </a:p>
          <a:p>
            <a:endParaRPr lang="es-AR" b="1" dirty="0" smtClean="0">
              <a:latin typeface="Century Gothic" pitchFamily="34" charset="0"/>
            </a:endParaRPr>
          </a:p>
          <a:p>
            <a:endParaRPr lang="es-AR" b="1" dirty="0" smtClean="0">
              <a:latin typeface="Century Gothic" pitchFamily="34" charset="0"/>
            </a:endParaRPr>
          </a:p>
          <a:p>
            <a:endParaRPr lang="es-AR" b="1" dirty="0" smtClean="0">
              <a:latin typeface="Century Gothic" pitchFamily="34" charset="0"/>
            </a:endParaRPr>
          </a:p>
          <a:p>
            <a:endParaRPr lang="es-AR" b="1" dirty="0" smtClean="0">
              <a:latin typeface="Century Gothic" pitchFamily="34" charset="0"/>
            </a:endParaRPr>
          </a:p>
          <a:p>
            <a:endParaRPr lang="es-AR" b="1" dirty="0" smtClean="0">
              <a:latin typeface="Century Gothic" pitchFamily="34" charset="0"/>
            </a:endParaRPr>
          </a:p>
          <a:p>
            <a:endParaRPr lang="es-AR" b="1" dirty="0" smtClean="0">
              <a:latin typeface="Century Gothic" pitchFamily="34" charset="0"/>
            </a:endParaRPr>
          </a:p>
          <a:p>
            <a:endParaRPr lang="es-AR" b="1" dirty="0" smtClean="0">
              <a:latin typeface="Century Gothic"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PARTICIPACIÓN JUVENIL</a:t>
            </a:r>
            <a:endParaRPr lang="es-ES" dirty="0"/>
          </a:p>
        </p:txBody>
      </p:sp>
      <p:sp>
        <p:nvSpPr>
          <p:cNvPr id="3" name="2 Marcador de contenido"/>
          <p:cNvSpPr>
            <a:spLocks noGrp="1"/>
          </p:cNvSpPr>
          <p:nvPr>
            <p:ph idx="1"/>
          </p:nvPr>
        </p:nvSpPr>
        <p:spPr/>
        <p:txBody>
          <a:bodyPr>
            <a:normAutofit fontScale="85000" lnSpcReduction="20000"/>
          </a:bodyPr>
          <a:lstStyle/>
          <a:p>
            <a:r>
              <a:rPr lang="es-ES" dirty="0" smtClean="0">
                <a:solidFill>
                  <a:schemeClr val="tx1"/>
                </a:solidFill>
              </a:rPr>
              <a:t>«El </a:t>
            </a:r>
            <a:r>
              <a:rPr lang="es-ES" dirty="0">
                <a:solidFill>
                  <a:schemeClr val="tx1"/>
                </a:solidFill>
              </a:rPr>
              <a:t>ejercicio del derecho de participación                                                                  condiciona  y garantiza  todos los demás </a:t>
            </a:r>
            <a:r>
              <a:rPr lang="es-ES" dirty="0" smtClean="0">
                <a:solidFill>
                  <a:schemeClr val="tx1"/>
                </a:solidFill>
              </a:rPr>
              <a:t>derechos» </a:t>
            </a:r>
            <a:r>
              <a:rPr lang="es-ES" sz="1800" dirty="0" err="1" smtClean="0">
                <a:solidFill>
                  <a:schemeClr val="tx1"/>
                </a:solidFill>
              </a:rPr>
              <a:t>Alessandro</a:t>
            </a:r>
            <a:r>
              <a:rPr lang="es-ES" sz="1800" dirty="0" smtClean="0">
                <a:solidFill>
                  <a:schemeClr val="tx1"/>
                </a:solidFill>
              </a:rPr>
              <a:t> </a:t>
            </a:r>
            <a:r>
              <a:rPr lang="es-ES" sz="1800" dirty="0" err="1" smtClean="0">
                <a:solidFill>
                  <a:schemeClr val="tx1"/>
                </a:solidFill>
              </a:rPr>
              <a:t>Baratta</a:t>
            </a:r>
            <a:endParaRPr lang="es-ES" sz="1800" dirty="0" smtClean="0">
              <a:solidFill>
                <a:schemeClr val="tx1"/>
              </a:solidFill>
            </a:endParaRPr>
          </a:p>
          <a:p>
            <a:r>
              <a:rPr lang="es-AR" dirty="0" smtClean="0">
                <a:solidFill>
                  <a:schemeClr val="tx1"/>
                </a:solidFill>
                <a:ea typeface="Calibri" pitchFamily="34" charset="0"/>
                <a:cs typeface="Times New Roman" pitchFamily="18" charset="0"/>
              </a:rPr>
              <a:t>«La </a:t>
            </a:r>
            <a:r>
              <a:rPr lang="es-AR" dirty="0">
                <a:solidFill>
                  <a:schemeClr val="tx1"/>
                </a:solidFill>
                <a:ea typeface="Calibri" pitchFamily="34" charset="0"/>
                <a:cs typeface="Times New Roman" pitchFamily="18" charset="0"/>
              </a:rPr>
              <a:t>participación protagónica de los </a:t>
            </a:r>
            <a:r>
              <a:rPr lang="es-AR" dirty="0" err="1" smtClean="0">
                <a:solidFill>
                  <a:schemeClr val="tx1"/>
                </a:solidFill>
                <a:ea typeface="Calibri" pitchFamily="34" charset="0"/>
                <a:cs typeface="Times New Roman" pitchFamily="18" charset="0"/>
              </a:rPr>
              <a:t>jovenes</a:t>
            </a:r>
            <a:r>
              <a:rPr lang="es-AR" dirty="0" smtClean="0">
                <a:solidFill>
                  <a:schemeClr val="tx1"/>
                </a:solidFill>
                <a:ea typeface="Calibri" pitchFamily="34" charset="0"/>
                <a:cs typeface="Times New Roman" pitchFamily="18" charset="0"/>
              </a:rPr>
              <a:t> </a:t>
            </a:r>
            <a:r>
              <a:rPr lang="es-AR" dirty="0">
                <a:solidFill>
                  <a:schemeClr val="tx1"/>
                </a:solidFill>
                <a:ea typeface="Calibri" pitchFamily="34" charset="0"/>
                <a:cs typeface="Times New Roman" pitchFamily="18" charset="0"/>
              </a:rPr>
              <a:t>forma parte no sólo de una nueva cultura de infancia sino que constituye un eje que articula  formas nuevas de establecer las relaciones </a:t>
            </a:r>
            <a:r>
              <a:rPr lang="es-AR" dirty="0" smtClean="0">
                <a:solidFill>
                  <a:schemeClr val="tx1"/>
                </a:solidFill>
                <a:ea typeface="Calibri" pitchFamily="34" charset="0"/>
                <a:cs typeface="Times New Roman" pitchFamily="18" charset="0"/>
              </a:rPr>
              <a:t>sociales» </a:t>
            </a:r>
            <a:r>
              <a:rPr lang="es-AR" sz="1900" dirty="0" err="1">
                <a:solidFill>
                  <a:schemeClr val="tx1"/>
                </a:solidFill>
                <a:ea typeface="Calibri" pitchFamily="34" charset="0"/>
                <a:cs typeface="Times New Roman" pitchFamily="18" charset="0"/>
              </a:rPr>
              <a:t>Cussianovich</a:t>
            </a:r>
            <a:endParaRPr lang="es-AR" sz="1900" dirty="0">
              <a:solidFill>
                <a:schemeClr val="tx1"/>
              </a:solidFill>
              <a:ea typeface="Calibri" pitchFamily="34" charset="0"/>
              <a:cs typeface="Times New Roman" pitchFamily="18" charset="0"/>
            </a:endParaRPr>
          </a:p>
          <a:p>
            <a:r>
              <a:rPr lang="es-ES" dirty="0" smtClean="0">
                <a:solidFill>
                  <a:schemeClr val="tx1"/>
                </a:solidFill>
                <a:ea typeface="Calibri" pitchFamily="34" charset="0"/>
                <a:cs typeface="Times New Roman" pitchFamily="18" charset="0"/>
              </a:rPr>
              <a:t>«Cuanto </a:t>
            </a:r>
            <a:r>
              <a:rPr lang="es-ES" dirty="0">
                <a:solidFill>
                  <a:schemeClr val="tx1"/>
                </a:solidFill>
                <a:ea typeface="Calibri" pitchFamily="34" charset="0"/>
                <a:cs typeface="Times New Roman" pitchFamily="18" charset="0"/>
              </a:rPr>
              <a:t>más </a:t>
            </a:r>
            <a:r>
              <a:rPr lang="es-ES" dirty="0" smtClean="0">
                <a:solidFill>
                  <a:schemeClr val="tx1"/>
                </a:solidFill>
                <a:ea typeface="Calibri" pitchFamily="34" charset="0"/>
                <a:cs typeface="Times New Roman" pitchFamily="18" charset="0"/>
              </a:rPr>
              <a:t>profunda </a:t>
            </a:r>
            <a:r>
              <a:rPr lang="es-ES" dirty="0">
                <a:solidFill>
                  <a:schemeClr val="tx1"/>
                </a:solidFill>
                <a:ea typeface="Calibri" pitchFamily="34" charset="0"/>
                <a:cs typeface="Times New Roman" pitchFamily="18" charset="0"/>
              </a:rPr>
              <a:t>es la participación de los niños pequeños, mayor es la capacidad que adquieren de influir en lo que les sucede y también son mayores las oportunidades que tienen para su desarrollo </a:t>
            </a:r>
            <a:r>
              <a:rPr lang="es-ES" dirty="0" smtClean="0">
                <a:solidFill>
                  <a:schemeClr val="tx1"/>
                </a:solidFill>
                <a:ea typeface="Calibri" pitchFamily="34" charset="0"/>
                <a:cs typeface="Times New Roman" pitchFamily="18" charset="0"/>
              </a:rPr>
              <a:t>personal»</a:t>
            </a:r>
            <a:r>
              <a:rPr lang="es-ES" sz="2100" dirty="0" smtClean="0">
                <a:solidFill>
                  <a:schemeClr val="tx1"/>
                </a:solidFill>
                <a:ea typeface="Calibri" pitchFamily="34" charset="0"/>
                <a:cs typeface="Times New Roman" pitchFamily="18" charset="0"/>
              </a:rPr>
              <a:t> </a:t>
            </a:r>
            <a:r>
              <a:rPr lang="es-ES" sz="1900" dirty="0" err="1" smtClean="0">
                <a:solidFill>
                  <a:schemeClr val="tx1"/>
                </a:solidFill>
                <a:ea typeface="Calibri" pitchFamily="34" charset="0"/>
                <a:cs typeface="Times New Roman" pitchFamily="18" charset="0"/>
              </a:rPr>
              <a:t>Lansdown</a:t>
            </a:r>
            <a:r>
              <a:rPr lang="es-AR" sz="1900" dirty="0" smtClean="0">
                <a:solidFill>
                  <a:schemeClr val="tx1"/>
                </a:solidFill>
                <a:ea typeface="Calibri" pitchFamily="34" charset="0"/>
                <a:cs typeface="Times New Roman" pitchFamily="18" charset="0"/>
              </a:rPr>
              <a:t>                                                                                              </a:t>
            </a:r>
            <a:endParaRPr lang="es-AR" sz="1900" dirty="0">
              <a:solidFill>
                <a:schemeClr val="tx1"/>
              </a:solidFill>
              <a:ea typeface="Calibri" pitchFamily="34" charset="0"/>
              <a:cs typeface="Times New Roman" pitchFamily="18" charset="0"/>
            </a:endParaRPr>
          </a:p>
          <a:p>
            <a:endParaRPr lang="es-ES" dirty="0"/>
          </a:p>
        </p:txBody>
      </p:sp>
    </p:spTree>
    <p:extLst>
      <p:ext uri="{BB962C8B-B14F-4D97-AF65-F5344CB8AC3E}">
        <p14:creationId xmlns:p14="http://schemas.microsoft.com/office/powerpoint/2010/main" xmlns="" val="10769185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La participación de niñas-os y jóvenes (</a:t>
            </a:r>
            <a:r>
              <a:rPr lang="es-AR" dirty="0" err="1" smtClean="0"/>
              <a:t>Marily</a:t>
            </a:r>
            <a:r>
              <a:rPr lang="es-AR" dirty="0" smtClean="0"/>
              <a:t> </a:t>
            </a:r>
            <a:r>
              <a:rPr lang="es-AR" dirty="0" err="1" smtClean="0"/>
              <a:t>Piotti</a:t>
            </a:r>
            <a:r>
              <a:rPr lang="es-AR" dirty="0" smtClean="0"/>
              <a:t>)</a:t>
            </a:r>
            <a:endParaRPr lang="es-AR" dirty="0"/>
          </a:p>
        </p:txBody>
      </p:sp>
      <p:sp>
        <p:nvSpPr>
          <p:cNvPr id="3" name="2 Marcador de contenido"/>
          <p:cNvSpPr>
            <a:spLocks noGrp="1"/>
          </p:cNvSpPr>
          <p:nvPr>
            <p:ph idx="1"/>
          </p:nvPr>
        </p:nvSpPr>
        <p:spPr/>
        <p:txBody>
          <a:bodyPr>
            <a:normAutofit fontScale="92500" lnSpcReduction="10000"/>
          </a:bodyPr>
          <a:lstStyle/>
          <a:p>
            <a:pPr>
              <a:buNone/>
            </a:pPr>
            <a:r>
              <a:rPr lang="es-ES_tradnl" u="sng" dirty="0" smtClean="0"/>
              <a:t>No es:</a:t>
            </a:r>
            <a:r>
              <a:rPr lang="es-ES_tradnl" dirty="0" smtClean="0"/>
              <a:t> </a:t>
            </a:r>
          </a:p>
          <a:p>
            <a:pPr marL="68580" indent="0">
              <a:buNone/>
            </a:pPr>
            <a:r>
              <a:rPr lang="es-ES_tradnl" dirty="0" smtClean="0"/>
              <a:t>*Una dádiva o tolerancia hacia las/os niñas/os.</a:t>
            </a:r>
          </a:p>
          <a:p>
            <a:pPr marL="68580" indent="0">
              <a:buNone/>
            </a:pPr>
            <a:r>
              <a:rPr lang="es-ES_tradnl" dirty="0" smtClean="0"/>
              <a:t>*Un mero ejercicio pedagógico simbólico.</a:t>
            </a:r>
          </a:p>
          <a:p>
            <a:pPr>
              <a:buNone/>
            </a:pPr>
            <a:r>
              <a:rPr lang="es-ES_tradnl" u="sng" dirty="0" smtClean="0"/>
              <a:t>Es:</a:t>
            </a:r>
            <a:r>
              <a:rPr lang="es-ES_tradnl" dirty="0" smtClean="0"/>
              <a:t> </a:t>
            </a:r>
          </a:p>
          <a:p>
            <a:pPr>
              <a:buNone/>
            </a:pPr>
            <a:r>
              <a:rPr lang="es-ES_tradnl" dirty="0" smtClean="0"/>
              <a:t>*El derecho fundamental sin el cual no se pueden garantizar los otros derechos  </a:t>
            </a:r>
          </a:p>
          <a:p>
            <a:pPr>
              <a:buNone/>
            </a:pPr>
            <a:r>
              <a:rPr lang="es-ES_tradnl" dirty="0" smtClean="0"/>
              <a:t>*Proactiva, sustantiva, decisiva e influyente</a:t>
            </a:r>
          </a:p>
          <a:p>
            <a:pPr>
              <a:buNone/>
            </a:pPr>
            <a:r>
              <a:rPr lang="es-ES_tradnl" dirty="0" smtClean="0"/>
              <a:t>*Un derecho donde se juega la dignidad de los pueblos y de las/os </a:t>
            </a:r>
            <a:r>
              <a:rPr lang="es-ES_tradnl" dirty="0" err="1" smtClean="0"/>
              <a:t>ñiños</a:t>
            </a:r>
            <a:r>
              <a:rPr lang="es-ES_tradnl" dirty="0" smtClean="0"/>
              <a:t>/as y jóvenes </a:t>
            </a:r>
          </a:p>
          <a:p>
            <a:endParaRPr lang="es-A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solidFill>
                  <a:schemeClr val="bg2">
                    <a:lumMod val="50000"/>
                  </a:schemeClr>
                </a:solidFill>
              </a:rPr>
              <a:t/>
            </a:r>
            <a:br>
              <a:rPr lang="es-ES" dirty="0" smtClean="0">
                <a:solidFill>
                  <a:schemeClr val="bg2">
                    <a:lumMod val="50000"/>
                  </a:schemeClr>
                </a:solidFill>
              </a:rPr>
            </a:br>
            <a:r>
              <a:rPr lang="es-ES" dirty="0">
                <a:solidFill>
                  <a:schemeClr val="bg2">
                    <a:lumMod val="50000"/>
                  </a:schemeClr>
                </a:solidFill>
              </a:rPr>
              <a:t/>
            </a:r>
            <a:br>
              <a:rPr lang="es-ES" dirty="0">
                <a:solidFill>
                  <a:schemeClr val="bg2">
                    <a:lumMod val="50000"/>
                  </a:schemeClr>
                </a:solidFill>
              </a:rPr>
            </a:br>
            <a:r>
              <a:rPr lang="es-ES" dirty="0">
                <a:solidFill>
                  <a:schemeClr val="bg2">
                    <a:lumMod val="50000"/>
                  </a:schemeClr>
                </a:solidFill>
              </a:rPr>
              <a:t>Obstáculos para  la participación de los niños/as  y adolescentes.</a:t>
            </a:r>
            <a:endParaRPr lang="es-AR" dirty="0">
              <a:solidFill>
                <a:schemeClr val="bg2">
                  <a:lumMod val="50000"/>
                </a:schemeClr>
              </a:solidFill>
            </a:endParaRPr>
          </a:p>
        </p:txBody>
      </p:sp>
      <p:sp>
        <p:nvSpPr>
          <p:cNvPr id="3" name="2 Marcador de contenido"/>
          <p:cNvSpPr>
            <a:spLocks noGrp="1"/>
          </p:cNvSpPr>
          <p:nvPr>
            <p:ph idx="1"/>
          </p:nvPr>
        </p:nvSpPr>
        <p:spPr>
          <a:xfrm>
            <a:off x="1043492" y="2214554"/>
            <a:ext cx="6777317" cy="3618075"/>
          </a:xfrm>
        </p:spPr>
        <p:txBody>
          <a:bodyPr>
            <a:normAutofit fontScale="92500" lnSpcReduction="10000"/>
          </a:bodyPr>
          <a:lstStyle/>
          <a:p>
            <a:endParaRPr lang="es-AR" sz="800" dirty="0" smtClean="0">
              <a:cs typeface="Times New Roman" pitchFamily="18" charset="0"/>
            </a:endParaRPr>
          </a:p>
          <a:p>
            <a:r>
              <a:rPr lang="es-ES_tradnl" dirty="0" smtClean="0">
                <a:cs typeface="Times New Roman" pitchFamily="18" charset="0"/>
              </a:rPr>
              <a:t>Sumisión histórica del niño/a al adulto en occidente.</a:t>
            </a:r>
            <a:endParaRPr lang="es-AR" sz="800" dirty="0" smtClean="0"/>
          </a:p>
          <a:p>
            <a:r>
              <a:rPr lang="es-ES_tradnl" dirty="0" smtClean="0">
                <a:cs typeface="Times New Roman" pitchFamily="18" charset="0"/>
              </a:rPr>
              <a:t>Confundir el cuidado con la tutela.</a:t>
            </a:r>
            <a:endParaRPr lang="es-AR" sz="800" dirty="0" smtClean="0"/>
          </a:p>
          <a:p>
            <a:r>
              <a:rPr lang="es-ES_tradnl" dirty="0" smtClean="0">
                <a:cs typeface="Times New Roman" pitchFamily="18" charset="0"/>
              </a:rPr>
              <a:t>Desconocimiento o tergiversación  del significado de la niñez y juventud.</a:t>
            </a:r>
            <a:endParaRPr lang="es-AR" sz="800" dirty="0" smtClean="0"/>
          </a:p>
          <a:p>
            <a:r>
              <a:rPr lang="es-ES_tradnl" dirty="0" smtClean="0">
                <a:cs typeface="Times New Roman" pitchFamily="18" charset="0"/>
              </a:rPr>
              <a:t>Temor al caos si los jóvenes participan.</a:t>
            </a:r>
          </a:p>
          <a:p>
            <a:r>
              <a:rPr lang="es-ES_tradnl" dirty="0" smtClean="0">
                <a:cs typeface="Times New Roman" pitchFamily="18" charset="0"/>
              </a:rPr>
              <a:t>Creer que la política no es para los/as niños/as.</a:t>
            </a:r>
            <a:endParaRPr lang="es-AR" sz="800" dirty="0" smtClean="0"/>
          </a:p>
          <a:p>
            <a:r>
              <a:rPr lang="es-ES_tradnl" dirty="0" smtClean="0">
                <a:cs typeface="Times New Roman" pitchFamily="18" charset="0"/>
              </a:rPr>
              <a:t>Falta de consenso sobre las condiciones e implicancias de este derecho.</a:t>
            </a:r>
          </a:p>
          <a:p>
            <a:endParaRPr lang="es-A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1027664"/>
            <a:ext cx="7168642" cy="45719"/>
          </a:xfrm>
        </p:spPr>
        <p:txBody>
          <a:bodyPr>
            <a:normAutofit fontScale="90000"/>
          </a:bodyPr>
          <a:lstStyle/>
          <a:p>
            <a:endParaRPr lang="es-AR" dirty="0"/>
          </a:p>
        </p:txBody>
      </p:sp>
      <p:sp>
        <p:nvSpPr>
          <p:cNvPr id="3" name="2 Marcador de contenido"/>
          <p:cNvSpPr>
            <a:spLocks noGrp="1"/>
          </p:cNvSpPr>
          <p:nvPr>
            <p:ph idx="1"/>
          </p:nvPr>
        </p:nvSpPr>
        <p:spPr>
          <a:xfrm>
            <a:off x="1043608" y="1700808"/>
            <a:ext cx="6777201" cy="4131821"/>
          </a:xfrm>
        </p:spPr>
        <p:txBody>
          <a:bodyPr>
            <a:noAutofit/>
          </a:bodyPr>
          <a:lstStyle/>
          <a:p>
            <a:pPr marL="68580" indent="0" algn="ctr">
              <a:buNone/>
              <a:defRPr/>
            </a:pPr>
            <a:r>
              <a:rPr lang="es-ES_tradnl" sz="4000" dirty="0" smtClean="0">
                <a:solidFill>
                  <a:schemeClr val="tx1"/>
                </a:solidFill>
              </a:rPr>
              <a:t>No es lo mismo la participación que el protagonismo infanto-juvenil organizado.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solidFill>
                  <a:schemeClr val="bg2">
                    <a:lumMod val="50000"/>
                  </a:schemeClr>
                </a:solidFill>
                <a:latin typeface="Comic Sans MS" pitchFamily="66" charset="0"/>
              </a:rPr>
              <a:t/>
            </a:r>
            <a:br>
              <a:rPr lang="es-ES" dirty="0" smtClean="0">
                <a:solidFill>
                  <a:schemeClr val="bg2">
                    <a:lumMod val="50000"/>
                  </a:schemeClr>
                </a:solidFill>
                <a:latin typeface="Comic Sans MS" pitchFamily="66" charset="0"/>
              </a:rPr>
            </a:br>
            <a:r>
              <a:rPr lang="es-ES" dirty="0" smtClean="0">
                <a:solidFill>
                  <a:schemeClr val="bg2">
                    <a:lumMod val="50000"/>
                  </a:schemeClr>
                </a:solidFill>
                <a:latin typeface="Comic Sans MS" pitchFamily="66" charset="0"/>
              </a:rPr>
              <a:t> </a:t>
            </a:r>
            <a:r>
              <a:rPr lang="es-ES" dirty="0" smtClean="0">
                <a:solidFill>
                  <a:schemeClr val="bg2">
                    <a:lumMod val="50000"/>
                  </a:schemeClr>
                </a:solidFill>
                <a:latin typeface="Century Gothic" pitchFamily="34" charset="0"/>
              </a:rPr>
              <a:t>¿Como se manifiesta el Protagonismo infantil?</a:t>
            </a:r>
            <a:endParaRPr lang="es-AR" dirty="0">
              <a:solidFill>
                <a:schemeClr val="bg2">
                  <a:lumMod val="50000"/>
                </a:schemeClr>
              </a:solidFill>
              <a:latin typeface="Century Gothic" pitchFamily="34" charset="0"/>
            </a:endParaRPr>
          </a:p>
        </p:txBody>
      </p:sp>
      <p:sp>
        <p:nvSpPr>
          <p:cNvPr id="3" name="2 Marcador de contenido"/>
          <p:cNvSpPr>
            <a:spLocks noGrp="1"/>
          </p:cNvSpPr>
          <p:nvPr>
            <p:ph idx="1"/>
          </p:nvPr>
        </p:nvSpPr>
        <p:spPr/>
        <p:txBody>
          <a:bodyPr>
            <a:normAutofit fontScale="92500" lnSpcReduction="20000"/>
          </a:bodyPr>
          <a:lstStyle/>
          <a:p>
            <a:r>
              <a:rPr lang="es-ES_tradnl" dirty="0" smtClean="0">
                <a:solidFill>
                  <a:schemeClr val="bg2">
                    <a:lumMod val="50000"/>
                  </a:schemeClr>
                </a:solidFill>
                <a:latin typeface="+mj-lt"/>
              </a:rPr>
              <a:t>A nivel subjetivo</a:t>
            </a:r>
          </a:p>
          <a:p>
            <a:pPr algn="just"/>
            <a:r>
              <a:rPr lang="es-ES" dirty="0" smtClean="0">
                <a:latin typeface="+mj-lt"/>
              </a:rPr>
              <a:t>Cuando el niño o la niña se  ve a si mismo como sujeto social y se siente capaz de participar y transformar con otros la realidad. (M </a:t>
            </a:r>
            <a:r>
              <a:rPr lang="es-ES" dirty="0" err="1" smtClean="0">
                <a:latin typeface="+mj-lt"/>
              </a:rPr>
              <a:t>Liebel</a:t>
            </a:r>
            <a:r>
              <a:rPr lang="es-ES" dirty="0" smtClean="0">
                <a:latin typeface="+mj-lt"/>
              </a:rPr>
              <a:t>).</a:t>
            </a:r>
          </a:p>
          <a:p>
            <a:pPr algn="just"/>
            <a:r>
              <a:rPr lang="es-ES" dirty="0" smtClean="0">
                <a:solidFill>
                  <a:schemeClr val="bg2">
                    <a:lumMod val="50000"/>
                  </a:schemeClr>
                </a:solidFill>
                <a:latin typeface="+mj-lt"/>
              </a:rPr>
              <a:t>A nivel objetivo</a:t>
            </a:r>
          </a:p>
          <a:p>
            <a:pPr algn="just"/>
            <a:r>
              <a:rPr lang="es-ES" dirty="0" smtClean="0">
                <a:latin typeface="+mj-lt"/>
              </a:rPr>
              <a:t>Cuando los niños/as se organizan, deciden como construir sus derechos y defenderlos, y eligen sus representantes, se movilizan, actúan frente las autoridades escolares, estatales e internacionales.  </a:t>
            </a:r>
            <a:endParaRPr lang="es-ES_tradnl" dirty="0" smtClean="0">
              <a:latin typeface="+mj-lt"/>
            </a:endParaRPr>
          </a:p>
          <a:p>
            <a:endParaRPr lang="es-A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dirty="0" smtClean="0"/>
              <a:t>Rol de los Adultos en el Protagonismo</a:t>
            </a:r>
            <a:endParaRPr lang="es-AR" dirty="0"/>
          </a:p>
        </p:txBody>
      </p:sp>
      <p:sp>
        <p:nvSpPr>
          <p:cNvPr id="3" name="2 Marcador de contenido"/>
          <p:cNvSpPr>
            <a:spLocks noGrp="1"/>
          </p:cNvSpPr>
          <p:nvPr>
            <p:ph idx="1"/>
          </p:nvPr>
        </p:nvSpPr>
        <p:spPr/>
        <p:txBody>
          <a:bodyPr>
            <a:normAutofit fontScale="92500" lnSpcReduction="20000"/>
          </a:bodyPr>
          <a:lstStyle/>
          <a:p>
            <a:pPr>
              <a:lnSpc>
                <a:spcPct val="80000"/>
              </a:lnSpc>
              <a:buNone/>
            </a:pPr>
            <a:r>
              <a:rPr lang="es-ES" dirty="0" smtClean="0">
                <a:latin typeface="Century Gothic" pitchFamily="34" charset="0"/>
              </a:rPr>
              <a:t>Difundir una nueva visión del joven como sujeto social y político de derechos y denunciar  sus violaciones. </a:t>
            </a:r>
          </a:p>
          <a:p>
            <a:pPr>
              <a:lnSpc>
                <a:spcPct val="80000"/>
              </a:lnSpc>
              <a:buNone/>
            </a:pPr>
            <a:endParaRPr lang="es-ES" dirty="0" smtClean="0">
              <a:latin typeface="Century Gothic" pitchFamily="34" charset="0"/>
            </a:endParaRPr>
          </a:p>
          <a:p>
            <a:pPr>
              <a:lnSpc>
                <a:spcPct val="80000"/>
              </a:lnSpc>
              <a:buNone/>
            </a:pPr>
            <a:r>
              <a:rPr lang="es-ES" dirty="0" smtClean="0">
                <a:latin typeface="Century Gothic" pitchFamily="34" charset="0"/>
              </a:rPr>
              <a:t>Redefinir el rol de la familia, la sociedad, el estado y las instituciones sociales.</a:t>
            </a:r>
          </a:p>
          <a:p>
            <a:pPr>
              <a:lnSpc>
                <a:spcPct val="80000"/>
              </a:lnSpc>
              <a:buNone/>
            </a:pPr>
            <a:endParaRPr lang="es-ES" dirty="0" smtClean="0">
              <a:latin typeface="Century Gothic" pitchFamily="34" charset="0"/>
            </a:endParaRPr>
          </a:p>
          <a:p>
            <a:pPr>
              <a:lnSpc>
                <a:spcPct val="80000"/>
              </a:lnSpc>
              <a:buNone/>
            </a:pPr>
            <a:r>
              <a:rPr lang="es-ES" dirty="0" smtClean="0">
                <a:latin typeface="Century Gothic" pitchFamily="34" charset="0"/>
              </a:rPr>
              <a:t>Crear una nueva cultura de la adultez, </a:t>
            </a:r>
            <a:r>
              <a:rPr lang="es-ES" b="1" dirty="0" smtClean="0">
                <a:latin typeface="Century Gothic" pitchFamily="34" charset="0"/>
              </a:rPr>
              <a:t>no </a:t>
            </a:r>
            <a:r>
              <a:rPr lang="es-ES" dirty="0" smtClean="0">
                <a:latin typeface="Century Gothic" pitchFamily="34" charset="0"/>
              </a:rPr>
              <a:t>patriarcal </a:t>
            </a:r>
            <a:r>
              <a:rPr lang="es-ES" b="1" dirty="0" smtClean="0">
                <a:latin typeface="Century Gothic" pitchFamily="34" charset="0"/>
              </a:rPr>
              <a:t>no</a:t>
            </a:r>
            <a:r>
              <a:rPr lang="es-ES" dirty="0" smtClean="0">
                <a:latin typeface="Century Gothic" pitchFamily="34" charset="0"/>
              </a:rPr>
              <a:t> </a:t>
            </a:r>
            <a:r>
              <a:rPr lang="es-ES" dirty="0" err="1" smtClean="0">
                <a:latin typeface="Century Gothic" pitchFamily="34" charset="0"/>
              </a:rPr>
              <a:t>adultista</a:t>
            </a:r>
            <a:r>
              <a:rPr lang="es-ES" dirty="0" smtClean="0">
                <a:latin typeface="Century Gothic" pitchFamily="34" charset="0"/>
              </a:rPr>
              <a:t> </a:t>
            </a:r>
            <a:r>
              <a:rPr lang="es-ES" b="1" dirty="0" smtClean="0">
                <a:latin typeface="Century Gothic" pitchFamily="34" charset="0"/>
              </a:rPr>
              <a:t>ni </a:t>
            </a:r>
            <a:r>
              <a:rPr lang="es-ES" dirty="0" smtClean="0">
                <a:latin typeface="Century Gothic" pitchFamily="34" charset="0"/>
              </a:rPr>
              <a:t>autoritaria. </a:t>
            </a:r>
          </a:p>
          <a:p>
            <a:pPr>
              <a:lnSpc>
                <a:spcPct val="80000"/>
              </a:lnSpc>
              <a:buNone/>
            </a:pPr>
            <a:endParaRPr lang="es-ES" dirty="0" smtClean="0">
              <a:latin typeface="Century Gothic" pitchFamily="34" charset="0"/>
            </a:endParaRPr>
          </a:p>
          <a:p>
            <a:pPr>
              <a:lnSpc>
                <a:spcPct val="80000"/>
              </a:lnSpc>
              <a:buNone/>
            </a:pPr>
            <a:r>
              <a:rPr lang="es-ES" dirty="0" smtClean="0">
                <a:latin typeface="Century Gothic" pitchFamily="34" charset="0"/>
              </a:rPr>
              <a:t>Colaborar y acompañar a los jóvenes. Enseñar, consultarlos, debatir, disentir, confiar y respetarlos</a:t>
            </a:r>
          </a:p>
          <a:p>
            <a:endParaRPr lang="es-A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ES_tradnl" sz="2800" dirty="0" smtClean="0">
                <a:solidFill>
                  <a:schemeClr val="bg2">
                    <a:lumMod val="50000"/>
                  </a:schemeClr>
                </a:solidFill>
              </a:rPr>
              <a:t>Actitudes de los adultos para fomentar el Protagonismo Infantojuvenil Organizado</a:t>
            </a:r>
            <a:endParaRPr lang="es-AR" sz="2800" dirty="0">
              <a:solidFill>
                <a:schemeClr val="bg2">
                  <a:lumMod val="50000"/>
                </a:schemeClr>
              </a:solidFill>
            </a:endParaRPr>
          </a:p>
        </p:txBody>
      </p:sp>
      <p:sp>
        <p:nvSpPr>
          <p:cNvPr id="3" name="2 Marcador de contenido"/>
          <p:cNvSpPr>
            <a:spLocks noGrp="1"/>
          </p:cNvSpPr>
          <p:nvPr>
            <p:ph idx="1"/>
          </p:nvPr>
        </p:nvSpPr>
        <p:spPr/>
        <p:txBody>
          <a:bodyPr>
            <a:normAutofit/>
          </a:bodyPr>
          <a:lstStyle/>
          <a:p>
            <a:r>
              <a:rPr lang="es-ES_tradnl" dirty="0" smtClean="0"/>
              <a:t>Respetar y crear un lugar de y/o para ellos/as.</a:t>
            </a:r>
            <a:endParaRPr lang="es-AR" dirty="0" smtClean="0"/>
          </a:p>
          <a:p>
            <a:r>
              <a:rPr lang="es-ES_tradnl" dirty="0" smtClean="0"/>
              <a:t>Creer en su palabra y sus capacidades para expresarse. </a:t>
            </a:r>
            <a:endParaRPr lang="es-AR" dirty="0" smtClean="0"/>
          </a:p>
          <a:p>
            <a:r>
              <a:rPr lang="es-ES_tradnl" dirty="0" smtClean="0"/>
              <a:t>Confiar en que ellas/os conocen claramente su situación. </a:t>
            </a:r>
            <a:endParaRPr lang="es-AR" dirty="0" smtClean="0"/>
          </a:p>
          <a:p>
            <a:r>
              <a:rPr lang="es-ES_tradnl" dirty="0" smtClean="0"/>
              <a:t>Conocer sus códigos comunicativos.</a:t>
            </a:r>
            <a:endParaRPr lang="es-AR" dirty="0" smtClean="0"/>
          </a:p>
          <a:p>
            <a:r>
              <a:rPr lang="es-ES_tradnl" dirty="0" smtClean="0"/>
              <a:t>Valorar sus potencias de crecimiento.</a:t>
            </a:r>
          </a:p>
          <a:p>
            <a:endParaRPr lang="es-A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solidFill>
                  <a:schemeClr val="accent4"/>
                </a:solidFill>
              </a:rPr>
              <a:t>NO PARTICIPACION</a:t>
            </a:r>
            <a:endParaRPr lang="es-AR" dirty="0"/>
          </a:p>
        </p:txBody>
      </p:sp>
      <p:sp>
        <p:nvSpPr>
          <p:cNvPr id="3" name="2 Marcador de contenido"/>
          <p:cNvSpPr>
            <a:spLocks noGrp="1"/>
          </p:cNvSpPr>
          <p:nvPr>
            <p:ph idx="1"/>
          </p:nvPr>
        </p:nvSpPr>
        <p:spPr/>
        <p:txBody>
          <a:bodyPr>
            <a:normAutofit fontScale="62500" lnSpcReduction="20000"/>
          </a:bodyPr>
          <a:lstStyle/>
          <a:p>
            <a:pPr>
              <a:defRPr/>
            </a:pPr>
            <a:r>
              <a:rPr lang="es-AR" sz="2900" dirty="0" smtClean="0">
                <a:latin typeface="+mj-lt"/>
              </a:rPr>
              <a:t>1.- MANIPULACIÓN: En este "escalón" ni se consulta ni se informa a los jóvenes de una acción, participan pero sin comprender por qué.</a:t>
            </a:r>
          </a:p>
          <a:p>
            <a:pPr>
              <a:defRPr/>
            </a:pPr>
            <a:endParaRPr lang="es-AR" sz="2900" dirty="0" smtClean="0">
              <a:latin typeface="+mj-lt"/>
            </a:endParaRPr>
          </a:p>
          <a:p>
            <a:pPr>
              <a:defRPr/>
            </a:pPr>
            <a:r>
              <a:rPr lang="es-AR" sz="2900" dirty="0" smtClean="0">
                <a:latin typeface="+mj-lt"/>
              </a:rPr>
              <a:t>2.- DECORACIÓN: Los jóvenes participan en un acto , sin haber siquiera escuchado sus impresiones sobre el tema. </a:t>
            </a:r>
          </a:p>
          <a:p>
            <a:pPr>
              <a:defRPr/>
            </a:pPr>
            <a:endParaRPr lang="es-AR" sz="2900" dirty="0" smtClean="0">
              <a:latin typeface="+mj-lt"/>
            </a:endParaRPr>
          </a:p>
          <a:p>
            <a:pPr>
              <a:defRPr/>
            </a:pPr>
            <a:r>
              <a:rPr lang="es-AR" sz="2900" dirty="0" smtClean="0">
                <a:latin typeface="+mj-lt"/>
              </a:rPr>
              <a:t>3.- SIMBOLICA: Cuando de manera simbólica se cuenta con los </a:t>
            </a:r>
            <a:r>
              <a:rPr lang="es-AR" sz="2900" dirty="0" err="1" smtClean="0">
                <a:latin typeface="+mj-lt"/>
              </a:rPr>
              <a:t>jovenes</a:t>
            </a:r>
            <a:r>
              <a:rPr lang="es-AR" sz="2900" dirty="0" smtClean="0">
                <a:latin typeface="+mj-lt"/>
              </a:rPr>
              <a:t> para que dé su opinión sobre temas que le afectan, pero sin que estas opiniones tengan realmente una incidencia ni sean representativas de los grupos de los que se supone que son portavoz. </a:t>
            </a:r>
          </a:p>
          <a:p>
            <a:endParaRPr lang="es-A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Objetivo del encuentro </a:t>
            </a:r>
            <a:br>
              <a:rPr lang="es-ES" dirty="0" smtClean="0"/>
            </a:br>
            <a:endParaRPr lang="es-ES" dirty="0"/>
          </a:p>
        </p:txBody>
      </p:sp>
      <p:sp>
        <p:nvSpPr>
          <p:cNvPr id="3" name="2 Marcador de contenido"/>
          <p:cNvSpPr>
            <a:spLocks noGrp="1"/>
          </p:cNvSpPr>
          <p:nvPr>
            <p:ph idx="1"/>
          </p:nvPr>
        </p:nvSpPr>
        <p:spPr/>
        <p:txBody>
          <a:bodyPr>
            <a:normAutofit/>
          </a:bodyPr>
          <a:lstStyle/>
          <a:p>
            <a:pPr marL="0" indent="0" algn="just">
              <a:buNone/>
            </a:pPr>
            <a:r>
              <a:rPr lang="es-ES" sz="2800" dirty="0" smtClean="0"/>
              <a:t>Profundizar en la indagación y el reconocimiento de las características actuales de las culturas juveniles y sus modos de habitar la escuela, tensionándolas con las categorías de derecho y participación protagónica.</a:t>
            </a:r>
            <a:endParaRPr lang="es-ES" sz="2800" dirty="0"/>
          </a:p>
        </p:txBody>
      </p:sp>
    </p:spTree>
    <p:extLst>
      <p:ext uri="{BB962C8B-B14F-4D97-AF65-F5344CB8AC3E}">
        <p14:creationId xmlns:p14="http://schemas.microsoft.com/office/powerpoint/2010/main" xmlns="" val="16953680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1027664"/>
            <a:ext cx="7024626" cy="241096"/>
          </a:xfrm>
        </p:spPr>
        <p:txBody>
          <a:bodyPr>
            <a:normAutofit fontScale="90000"/>
          </a:bodyPr>
          <a:lstStyle/>
          <a:p>
            <a:endParaRPr lang="es-AR" dirty="0"/>
          </a:p>
        </p:txBody>
      </p:sp>
      <p:sp>
        <p:nvSpPr>
          <p:cNvPr id="3" name="2 Marcador de contenido"/>
          <p:cNvSpPr>
            <a:spLocks noGrp="1"/>
          </p:cNvSpPr>
          <p:nvPr>
            <p:ph idx="1"/>
          </p:nvPr>
        </p:nvSpPr>
        <p:spPr>
          <a:xfrm>
            <a:off x="1043608" y="1412776"/>
            <a:ext cx="7056784" cy="4419853"/>
          </a:xfrm>
        </p:spPr>
        <p:txBody>
          <a:bodyPr>
            <a:normAutofit fontScale="70000" lnSpcReduction="20000"/>
          </a:bodyPr>
          <a:lstStyle/>
          <a:p>
            <a:r>
              <a:rPr lang="es-AR" dirty="0" smtClean="0">
                <a:latin typeface="Century Gothic" pitchFamily="34" charset="0"/>
              </a:rPr>
              <a:t>4.- ELECCIÓN POR ASIGNACIÓN, PERO CON INFORMACIÓN: Cuando comprenden el significado de un proyecto o acción para la juventud y lo comparten, aunque no hayan tomado parte en las decisiones, y desean participar. Un ejemplo puede ser  un   evento  organizado por una asociación juvenil para recaudar fondos destinados a un proyecto de un país en vías de desarrollo. Los jóvenes participan en el pero no deciden dónde va a ir ese dinero.</a:t>
            </a:r>
          </a:p>
          <a:p>
            <a:endParaRPr lang="es-AR" dirty="0" smtClean="0">
              <a:latin typeface="Century Gothic" pitchFamily="34" charset="0"/>
            </a:endParaRPr>
          </a:p>
          <a:p>
            <a:endParaRPr lang="es-AR" dirty="0" smtClean="0">
              <a:latin typeface="Century Gothic" pitchFamily="34" charset="0"/>
            </a:endParaRPr>
          </a:p>
          <a:p>
            <a:r>
              <a:rPr lang="es-AR" dirty="0" smtClean="0">
                <a:latin typeface="Century Gothic" pitchFamily="34" charset="0"/>
              </a:rPr>
              <a:t>5.- CONSULTA E INFORMACIÓN: Un proyecto dirigido a la infancia que tiene en cuenta a los jóvenes para recoger e incorporar las propuestas que puedan realizar, aunque lo diseñen y gestionen las personas adultas. Una muestra de este nivel de participación serían las consultas a pibes en planes de acción territoriales y que después se les diera a los estos la información de lo que se ha realizado.</a:t>
            </a:r>
            <a:endParaRPr lang="es-AR" dirty="0">
              <a:latin typeface="Century Gothic"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1027664"/>
            <a:ext cx="7024626" cy="241096"/>
          </a:xfrm>
        </p:spPr>
        <p:txBody>
          <a:bodyPr>
            <a:normAutofit fontScale="90000"/>
          </a:bodyPr>
          <a:lstStyle/>
          <a:p>
            <a:endParaRPr lang="es-AR" dirty="0"/>
          </a:p>
        </p:txBody>
      </p:sp>
      <p:sp>
        <p:nvSpPr>
          <p:cNvPr id="3" name="2 Marcador de contenido"/>
          <p:cNvSpPr>
            <a:spLocks noGrp="1"/>
          </p:cNvSpPr>
          <p:nvPr>
            <p:ph idx="1"/>
          </p:nvPr>
        </p:nvSpPr>
        <p:spPr>
          <a:xfrm>
            <a:off x="1043608" y="1196752"/>
            <a:ext cx="7056784" cy="5112568"/>
          </a:xfrm>
        </p:spPr>
        <p:txBody>
          <a:bodyPr>
            <a:noAutofit/>
          </a:bodyPr>
          <a:lstStyle/>
          <a:p>
            <a:r>
              <a:rPr lang="es-AR" sz="1600" dirty="0" smtClean="0"/>
              <a:t>6. INICIADO POR LAS PERSONAS ADULTAS, COMPARTIENDO DECISIONES CON JOVENES.  Se da un paso más en la escalera de la participación, ya que se involucra a la infancia en el proceso de toma de decisiones, que son compartidas con las personas adultas. Se trataría de incorporar en la metodología de la asociación espacios de participación, como puedan ser las asambleas. Un proyecto en el que expresen y decidan, conjuntamente con el equipo educativo, lo que van a realizar .</a:t>
            </a:r>
          </a:p>
          <a:p>
            <a:endParaRPr lang="es-AR" sz="1600" dirty="0" smtClean="0"/>
          </a:p>
          <a:p>
            <a:r>
              <a:rPr lang="es-AR" sz="1600" dirty="0" smtClean="0"/>
              <a:t>7.- INICIADO Y DIRIGIDO POR LOS JOVENES: de participación, situado en un nivel superior de la escalera, es el de un grupo de pibes organizándose para cualquier juego. En las iniciativas de proyectos de tiempo libre encontramos bastantes ejemplos dentro de las acciones que se proponen, organizan y dirigen sin la intervención de personas adultas. Ej. </a:t>
            </a:r>
            <a:r>
              <a:rPr lang="es-AR" sz="1600" dirty="0" err="1" smtClean="0"/>
              <a:t>NATs</a:t>
            </a:r>
            <a:endParaRPr lang="es-AR" sz="1600" dirty="0" smtClean="0"/>
          </a:p>
          <a:p>
            <a:endParaRPr lang="es-AR" sz="1600" dirty="0" smtClean="0"/>
          </a:p>
          <a:p>
            <a:r>
              <a:rPr lang="es-AR" sz="1600" dirty="0" smtClean="0"/>
              <a:t>8.- INICIADA POR LOS JOVENES, LAS DECISIONES SON COMPARTIDAS CON LAS PERSONAS ADULTAS</a:t>
            </a:r>
            <a:endParaRPr lang="es-AR"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785794"/>
            <a:ext cx="7024744" cy="1143008"/>
          </a:xfrm>
        </p:spPr>
        <p:txBody>
          <a:bodyPr>
            <a:normAutofit fontScale="90000"/>
          </a:bodyPr>
          <a:lstStyle/>
          <a:p>
            <a:r>
              <a:rPr lang="es-ES" dirty="0" smtClean="0"/>
              <a:t>Escenarios en conflicto</a:t>
            </a:r>
            <a:br>
              <a:rPr lang="es-ES" dirty="0" smtClean="0"/>
            </a:br>
            <a:endParaRPr lang="es-AR" dirty="0"/>
          </a:p>
        </p:txBody>
      </p:sp>
      <p:sp>
        <p:nvSpPr>
          <p:cNvPr id="3" name="2 Marcador de contenido"/>
          <p:cNvSpPr>
            <a:spLocks noGrp="1"/>
          </p:cNvSpPr>
          <p:nvPr>
            <p:ph idx="1"/>
          </p:nvPr>
        </p:nvSpPr>
        <p:spPr>
          <a:xfrm>
            <a:off x="899592" y="1340768"/>
            <a:ext cx="7488832" cy="4491861"/>
          </a:xfrm>
        </p:spPr>
        <p:txBody>
          <a:bodyPr>
            <a:normAutofit fontScale="47500" lnSpcReduction="20000"/>
          </a:bodyPr>
          <a:lstStyle/>
          <a:p>
            <a:pPr algn="just">
              <a:buNone/>
              <a:defRPr/>
            </a:pPr>
            <a:endParaRPr lang="es-AR" dirty="0" smtClean="0"/>
          </a:p>
          <a:p>
            <a:pPr algn="just">
              <a:buNone/>
              <a:defRPr/>
            </a:pPr>
            <a:endParaRPr lang="es-AR" dirty="0" smtClean="0"/>
          </a:p>
          <a:p>
            <a:pPr algn="just">
              <a:buNone/>
              <a:defRPr/>
            </a:pPr>
            <a:r>
              <a:rPr lang="es-AR" sz="3600" dirty="0" smtClean="0"/>
              <a:t>Diversidad de voces e intereses que se ponen en tensión: encuentro- desencuentro de perspectivas.</a:t>
            </a:r>
          </a:p>
          <a:p>
            <a:pPr algn="just">
              <a:buNone/>
              <a:defRPr/>
            </a:pPr>
            <a:endParaRPr lang="es-ES" sz="3600" dirty="0" smtClean="0"/>
          </a:p>
          <a:p>
            <a:pPr algn="just">
              <a:buNone/>
              <a:defRPr/>
            </a:pPr>
            <a:r>
              <a:rPr lang="es-AR" sz="3600" dirty="0" smtClean="0"/>
              <a:t>-Permanencia de representaciones </a:t>
            </a:r>
            <a:r>
              <a:rPr lang="es-AR" sz="3600" dirty="0" err="1" smtClean="0"/>
              <a:t>adultocéntricas</a:t>
            </a:r>
            <a:r>
              <a:rPr lang="es-AR" sz="3600" dirty="0" smtClean="0"/>
              <a:t> y prácticas correctivo-disciplinarias. </a:t>
            </a:r>
            <a:endParaRPr lang="es-ES" sz="3600" dirty="0" smtClean="0"/>
          </a:p>
          <a:p>
            <a:pPr algn="just">
              <a:buNone/>
              <a:defRPr/>
            </a:pPr>
            <a:r>
              <a:rPr lang="es-AR" sz="3600" dirty="0" smtClean="0"/>
              <a:t> </a:t>
            </a:r>
            <a:endParaRPr lang="es-ES" sz="3600" dirty="0" smtClean="0"/>
          </a:p>
          <a:p>
            <a:pPr algn="just">
              <a:buNone/>
              <a:defRPr/>
            </a:pPr>
            <a:r>
              <a:rPr lang="es-AR" sz="3600" dirty="0" smtClean="0"/>
              <a:t>-Concepción disruptiva y contingente del conflicto y no como oportunidad en las relaciones vinculares e institucionales. </a:t>
            </a:r>
            <a:endParaRPr lang="es-ES" sz="3600" dirty="0" smtClean="0"/>
          </a:p>
          <a:p>
            <a:pPr algn="just">
              <a:buNone/>
              <a:defRPr/>
            </a:pPr>
            <a:r>
              <a:rPr lang="es-AR" sz="3600" dirty="0" smtClean="0"/>
              <a:t> </a:t>
            </a:r>
            <a:endParaRPr lang="es-ES" sz="3600" dirty="0" smtClean="0"/>
          </a:p>
          <a:p>
            <a:pPr algn="just">
              <a:buNone/>
              <a:defRPr/>
            </a:pPr>
            <a:r>
              <a:rPr lang="es-AR" sz="3600" dirty="0" smtClean="0"/>
              <a:t>-Transición inestable de modelos autoritarios y enciclopedistas a modelos de convivencia y autoridad frágil con posturas de crianza y pedagogías diversas en los dispositivos familiares y escolares.</a:t>
            </a:r>
          </a:p>
          <a:p>
            <a:pPr algn="just">
              <a:buNone/>
              <a:defRPr/>
            </a:pPr>
            <a:endParaRPr lang="es-ES" sz="3600" dirty="0" smtClean="0"/>
          </a:p>
          <a:p>
            <a:pPr algn="just">
              <a:buNone/>
              <a:defRPr/>
            </a:pPr>
            <a:r>
              <a:rPr lang="es-AR" sz="3600" dirty="0" smtClean="0"/>
              <a:t> -Malestar docente e implicación emocional negativa en los vínculos. Fragilidad en el proyecto socio profesional del educador. </a:t>
            </a:r>
            <a:endParaRPr lang="es-ES" sz="3600" dirty="0" smtClean="0"/>
          </a:p>
          <a:p>
            <a:endParaRPr lang="es-AR" sz="3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1027664"/>
            <a:ext cx="7096634" cy="241096"/>
          </a:xfrm>
        </p:spPr>
        <p:txBody>
          <a:bodyPr>
            <a:normAutofit fontScale="90000"/>
          </a:bodyPr>
          <a:lstStyle/>
          <a:p>
            <a:endParaRPr lang="es-AR" dirty="0"/>
          </a:p>
        </p:txBody>
      </p:sp>
      <p:sp>
        <p:nvSpPr>
          <p:cNvPr id="3" name="2 Marcador de contenido"/>
          <p:cNvSpPr>
            <a:spLocks noGrp="1"/>
          </p:cNvSpPr>
          <p:nvPr>
            <p:ph idx="1"/>
          </p:nvPr>
        </p:nvSpPr>
        <p:spPr>
          <a:xfrm>
            <a:off x="971600" y="1268760"/>
            <a:ext cx="7128792" cy="4563869"/>
          </a:xfrm>
        </p:spPr>
        <p:txBody>
          <a:bodyPr>
            <a:normAutofit fontScale="85000" lnSpcReduction="20000"/>
          </a:bodyPr>
          <a:lstStyle/>
          <a:p>
            <a:pPr marL="273050" indent="-273050" algn="just">
              <a:defRPr/>
            </a:pPr>
            <a:r>
              <a:rPr lang="es-AR" dirty="0" smtClean="0"/>
              <a:t>Brechas  entre mundo normativo adulto (escolar) y juvenil.</a:t>
            </a:r>
            <a:endParaRPr lang="es-AR" dirty="0"/>
          </a:p>
          <a:p>
            <a:pPr marL="0" indent="0" algn="just">
              <a:buNone/>
              <a:defRPr/>
            </a:pPr>
            <a:endParaRPr lang="es-AR" dirty="0" smtClean="0"/>
          </a:p>
          <a:p>
            <a:pPr marL="273050" indent="-273050" algn="just">
              <a:defRPr/>
            </a:pPr>
            <a:r>
              <a:rPr lang="es-AR" dirty="0" smtClean="0"/>
              <a:t>Significados diversas sobre el sentido social de la experiencia escolar .</a:t>
            </a:r>
          </a:p>
          <a:p>
            <a:pPr marL="273050" indent="-273050" algn="just">
              <a:defRPr/>
            </a:pPr>
            <a:endParaRPr lang="es-AR" dirty="0" smtClean="0"/>
          </a:p>
          <a:p>
            <a:pPr marL="273050" indent="-273050" algn="just">
              <a:defRPr/>
            </a:pPr>
            <a:r>
              <a:rPr lang="es-AR" dirty="0" smtClean="0"/>
              <a:t>Ausencia, discontinuidad de abordaje institucional y retroceso de condiciones objetivas favorables para la promoción de la convivencia. </a:t>
            </a:r>
          </a:p>
          <a:p>
            <a:pPr marL="273050" indent="-273050" algn="just">
              <a:defRPr/>
            </a:pPr>
            <a:endParaRPr lang="es-ES" dirty="0" smtClean="0"/>
          </a:p>
          <a:p>
            <a:pPr marL="273050" indent="-273050" algn="just">
              <a:defRPr/>
            </a:pPr>
            <a:r>
              <a:rPr lang="es-AR" dirty="0" smtClean="0"/>
              <a:t>Demandas: obligatoriedad, permanencia, retención, contención de necesidades sociales básicas sin condiciones materiales adecuadas y orientaciones políticas ambiguas en democratización escolar y la calidad educativa. </a:t>
            </a:r>
            <a:endParaRPr lang="es-ES" dirty="0" smtClean="0"/>
          </a:p>
          <a:p>
            <a:endParaRPr lang="es-A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1027664"/>
            <a:ext cx="7024626" cy="97080"/>
          </a:xfrm>
        </p:spPr>
        <p:txBody>
          <a:bodyPr>
            <a:normAutofit fontScale="90000"/>
          </a:bodyPr>
          <a:lstStyle/>
          <a:p>
            <a:endParaRPr lang="es-ES" dirty="0"/>
          </a:p>
        </p:txBody>
      </p:sp>
      <p:sp>
        <p:nvSpPr>
          <p:cNvPr id="3" name="2 Marcador de contenido"/>
          <p:cNvSpPr>
            <a:spLocks noGrp="1"/>
          </p:cNvSpPr>
          <p:nvPr>
            <p:ph idx="1"/>
          </p:nvPr>
        </p:nvSpPr>
        <p:spPr>
          <a:xfrm>
            <a:off x="1043608" y="1196752"/>
            <a:ext cx="7272808" cy="5112568"/>
          </a:xfrm>
        </p:spPr>
        <p:txBody>
          <a:bodyPr>
            <a:noAutofit/>
          </a:bodyPr>
          <a:lstStyle/>
          <a:p>
            <a:pPr>
              <a:buNone/>
            </a:pPr>
            <a:r>
              <a:rPr lang="es-AR" dirty="0">
                <a:solidFill>
                  <a:schemeClr val="tx1"/>
                </a:solidFill>
                <a:latin typeface="Century Gothic" pitchFamily="34" charset="0"/>
                <a:cs typeface="Arial" charset="0"/>
              </a:rPr>
              <a:t>Ser </a:t>
            </a:r>
            <a:r>
              <a:rPr lang="es-AR" dirty="0" smtClean="0">
                <a:solidFill>
                  <a:schemeClr val="tx1"/>
                </a:solidFill>
                <a:latin typeface="Century Gothic" pitchFamily="34" charset="0"/>
                <a:cs typeface="Arial" charset="0"/>
              </a:rPr>
              <a:t>joven </a:t>
            </a:r>
            <a:r>
              <a:rPr lang="es-AR" dirty="0">
                <a:solidFill>
                  <a:schemeClr val="tx1"/>
                </a:solidFill>
                <a:latin typeface="Century Gothic" pitchFamily="34" charset="0"/>
                <a:cs typeface="Arial" charset="0"/>
              </a:rPr>
              <a:t>protagonista </a:t>
            </a:r>
            <a:r>
              <a:rPr lang="es-AR" dirty="0" smtClean="0">
                <a:solidFill>
                  <a:schemeClr val="tx1"/>
                </a:solidFill>
                <a:latin typeface="Century Gothic" pitchFamily="34" charset="0"/>
                <a:cs typeface="Arial" charset="0"/>
              </a:rPr>
              <a:t>es comprenderse </a:t>
            </a:r>
            <a:r>
              <a:rPr lang="es-AR" dirty="0">
                <a:solidFill>
                  <a:schemeClr val="tx1"/>
                </a:solidFill>
                <a:latin typeface="Century Gothic" pitchFamily="34" charset="0"/>
                <a:cs typeface="Arial" charset="0"/>
              </a:rPr>
              <a:t>como sujeto social y </a:t>
            </a:r>
            <a:r>
              <a:rPr lang="es-AR" dirty="0" smtClean="0">
                <a:solidFill>
                  <a:schemeClr val="tx1"/>
                </a:solidFill>
                <a:latin typeface="Century Gothic" pitchFamily="34" charset="0"/>
                <a:cs typeface="Arial" charset="0"/>
              </a:rPr>
              <a:t>sentirse capaz </a:t>
            </a:r>
            <a:r>
              <a:rPr lang="es-AR" dirty="0">
                <a:solidFill>
                  <a:schemeClr val="tx1"/>
                </a:solidFill>
                <a:latin typeface="Century Gothic" pitchFamily="34" charset="0"/>
                <a:cs typeface="Arial" charset="0"/>
              </a:rPr>
              <a:t>de participar y transformar la </a:t>
            </a:r>
            <a:r>
              <a:rPr lang="es-AR" dirty="0" smtClean="0">
                <a:solidFill>
                  <a:schemeClr val="tx1"/>
                </a:solidFill>
                <a:latin typeface="Century Gothic" pitchFamily="34" charset="0"/>
                <a:cs typeface="Arial" charset="0"/>
              </a:rPr>
              <a:t>realidad. Implica que </a:t>
            </a:r>
            <a:r>
              <a:rPr lang="es-AR" dirty="0">
                <a:solidFill>
                  <a:schemeClr val="tx1"/>
                </a:solidFill>
                <a:latin typeface="Century Gothic" pitchFamily="34" charset="0"/>
                <a:cs typeface="Arial" charset="0"/>
              </a:rPr>
              <a:t>tiene una auto visión </a:t>
            </a:r>
            <a:r>
              <a:rPr lang="es-AR" dirty="0" smtClean="0">
                <a:solidFill>
                  <a:schemeClr val="tx1"/>
                </a:solidFill>
                <a:latin typeface="Century Gothic" pitchFamily="34" charset="0"/>
                <a:cs typeface="Arial" charset="0"/>
              </a:rPr>
              <a:t>de ser </a:t>
            </a:r>
            <a:r>
              <a:rPr lang="es-AR" dirty="0">
                <a:solidFill>
                  <a:schemeClr val="tx1"/>
                </a:solidFill>
                <a:latin typeface="Century Gothic" pitchFamily="34" charset="0"/>
                <a:cs typeface="Arial" charset="0"/>
              </a:rPr>
              <a:t>humano que puede opinar que tiene conocimiento y consciencia de sus derechos y que tiene suficiente autoestima para articularse. El </a:t>
            </a:r>
            <a:r>
              <a:rPr lang="es-AR" dirty="0" smtClean="0">
                <a:solidFill>
                  <a:schemeClr val="tx1"/>
                </a:solidFill>
                <a:latin typeface="Century Gothic" pitchFamily="34" charset="0"/>
                <a:cs typeface="Arial" charset="0"/>
              </a:rPr>
              <a:t>joven </a:t>
            </a:r>
            <a:r>
              <a:rPr lang="es-AR" dirty="0">
                <a:solidFill>
                  <a:schemeClr val="tx1"/>
                </a:solidFill>
                <a:latin typeface="Century Gothic" pitchFamily="34" charset="0"/>
                <a:cs typeface="Arial" charset="0"/>
              </a:rPr>
              <a:t>protagonista ya no se siente solamente como objeto de medidas y decisiones de los adultos y autoridades, sino toma iniciativa, busca la colaboración de </a:t>
            </a:r>
            <a:r>
              <a:rPr lang="es-AR" dirty="0" smtClean="0">
                <a:solidFill>
                  <a:schemeClr val="tx1"/>
                </a:solidFill>
                <a:latin typeface="Century Gothic" pitchFamily="34" charset="0"/>
                <a:cs typeface="Arial" charset="0"/>
              </a:rPr>
              <a:t>iguales</a:t>
            </a:r>
            <a:r>
              <a:rPr lang="es-AR" dirty="0">
                <a:solidFill>
                  <a:schemeClr val="tx1"/>
                </a:solidFill>
                <a:latin typeface="Century Gothic" pitchFamily="34" charset="0"/>
                <a:cs typeface="Arial" charset="0"/>
              </a:rPr>
              <a:t>, tiene una interpretación de su vida y de su  futuro.”</a:t>
            </a:r>
          </a:p>
        </p:txBody>
      </p:sp>
    </p:spTree>
    <p:extLst>
      <p:ext uri="{BB962C8B-B14F-4D97-AF65-F5344CB8AC3E}">
        <p14:creationId xmlns:p14="http://schemas.microsoft.com/office/powerpoint/2010/main" xmlns="" val="19111236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043608" y="1027664"/>
            <a:ext cx="7024626" cy="45719"/>
          </a:xfrm>
        </p:spPr>
        <p:txBody>
          <a:bodyPr>
            <a:normAutofit fontScale="90000"/>
          </a:bodyPr>
          <a:lstStyle/>
          <a:p>
            <a:endParaRPr lang="es-ES" dirty="0"/>
          </a:p>
        </p:txBody>
      </p:sp>
      <p:sp>
        <p:nvSpPr>
          <p:cNvPr id="5" name="4 Marcador de contenido"/>
          <p:cNvSpPr>
            <a:spLocks noGrp="1"/>
          </p:cNvSpPr>
          <p:nvPr>
            <p:ph idx="1"/>
          </p:nvPr>
        </p:nvSpPr>
        <p:spPr>
          <a:xfrm>
            <a:off x="971600" y="1196752"/>
            <a:ext cx="7200800" cy="4635877"/>
          </a:xfrm>
        </p:spPr>
        <p:txBody>
          <a:bodyPr>
            <a:normAutofit fontScale="92500" lnSpcReduction="20000"/>
          </a:bodyPr>
          <a:lstStyle/>
          <a:p>
            <a:pPr algn="just"/>
            <a:r>
              <a:rPr lang="es-ES" dirty="0" smtClean="0"/>
              <a:t>¿Quien se anima a afirmar que hay normas que tenemos que respetar n la escuela sin considerar que en otros contextos se violan cotidianamente? </a:t>
            </a:r>
          </a:p>
          <a:p>
            <a:pPr algn="just"/>
            <a:r>
              <a:rPr lang="es-ES" dirty="0" smtClean="0"/>
              <a:t>¿Quién se anima a marcar fronteras taxativas entre el bien y el mal, las buenas y malas conductas, cuando afuera de la escuela esas fronteras se desdibujan todo el tiempo?</a:t>
            </a:r>
          </a:p>
          <a:p>
            <a:pPr algn="just"/>
            <a:r>
              <a:rPr lang="es-ES" dirty="0" smtClean="0"/>
              <a:t>¿Podemos pensar en nociones de justicia que hagan lugar a estos dilemas actuales?</a:t>
            </a:r>
          </a:p>
          <a:p>
            <a:pPr algn="just"/>
            <a:r>
              <a:rPr lang="es-ES" dirty="0" smtClean="0"/>
              <a:t>¿Es posible seguir sosteniendo la posición tradicional del adulto que erige la ley cuando del otro lado tenemos una situación mas </a:t>
            </a:r>
            <a:r>
              <a:rPr lang="es-ES" dirty="0" err="1" smtClean="0"/>
              <a:t>horizontalizada</a:t>
            </a:r>
            <a:r>
              <a:rPr lang="es-ES" dirty="0" smtClean="0"/>
              <a:t> y a un individuo mucho mas reflexivo que nos responde, nos argumenta y nos cuestiona? </a:t>
            </a:r>
          </a:p>
        </p:txBody>
      </p:sp>
    </p:spTree>
    <p:extLst>
      <p:ext uri="{BB962C8B-B14F-4D97-AF65-F5344CB8AC3E}">
        <p14:creationId xmlns:p14="http://schemas.microsoft.com/office/powerpoint/2010/main" xmlns="" val="2260073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4716016" y="692696"/>
            <a:ext cx="3319392" cy="4752528"/>
          </a:xfrm>
        </p:spPr>
        <p:txBody>
          <a:bodyPr>
            <a:noAutofit/>
          </a:bodyPr>
          <a:lstStyle/>
          <a:p>
            <a:r>
              <a:rPr lang="es-ES" sz="3600" dirty="0" smtClean="0"/>
              <a:t>Conocer para comprender. Comprender para actuar. </a:t>
            </a:r>
            <a:br>
              <a:rPr lang="es-ES" sz="3600" dirty="0" smtClean="0"/>
            </a:br>
            <a:r>
              <a:rPr lang="es-ES" sz="3600" dirty="0"/>
              <a:t>A</a:t>
            </a:r>
            <a:r>
              <a:rPr lang="es-ES" sz="3600" dirty="0" smtClean="0"/>
              <a:t>ctuar para transformar.</a:t>
            </a:r>
            <a:endParaRPr lang="es-ES" sz="3600" dirty="0"/>
          </a:p>
        </p:txBody>
      </p:sp>
      <p:pic>
        <p:nvPicPr>
          <p:cNvPr id="9" name="8 Marcador de posición de imagen"/>
          <p:cNvPicPr>
            <a:picLocks noGrp="1" noChangeAspect="1"/>
          </p:cNvPicPr>
          <p:nvPr>
            <p:ph type="pic" idx="1"/>
          </p:nvPr>
        </p:nvPicPr>
        <p:blipFill>
          <a:blip r:embed="rId2">
            <a:extLst>
              <a:ext uri="{28A0092B-C50C-407E-A947-70E740481C1C}">
                <a14:useLocalDpi xmlns:a14="http://schemas.microsoft.com/office/drawing/2010/main" xmlns="" val="0"/>
              </a:ext>
            </a:extLst>
          </a:blip>
          <a:srcRect l="29592" r="29592"/>
          <a:stretch>
            <a:fillRect/>
          </a:stretch>
        </p:blipFill>
        <p:spPr/>
      </p:pic>
      <p:sp>
        <p:nvSpPr>
          <p:cNvPr id="8" name="7 Marcador de texto"/>
          <p:cNvSpPr>
            <a:spLocks noGrp="1"/>
          </p:cNvSpPr>
          <p:nvPr>
            <p:ph type="body" sz="half" idx="2"/>
          </p:nvPr>
        </p:nvSpPr>
        <p:spPr>
          <a:xfrm flipH="1">
            <a:off x="4788025" y="5517232"/>
            <a:ext cx="3201460" cy="72008"/>
          </a:xfrm>
        </p:spPr>
        <p:txBody>
          <a:bodyPr>
            <a:normAutofit fontScale="25000" lnSpcReduction="20000"/>
          </a:bodyPr>
          <a:lstStyle/>
          <a:p>
            <a:endParaRPr lang="es-ES" dirty="0"/>
          </a:p>
        </p:txBody>
      </p:sp>
    </p:spTree>
    <p:extLst>
      <p:ext uri="{BB962C8B-B14F-4D97-AF65-F5344CB8AC3E}">
        <p14:creationId xmlns:p14="http://schemas.microsoft.com/office/powerpoint/2010/main" xmlns="" val="11778838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ES" smtClean="0"/>
              <a:t>Gracias.</a:t>
            </a:r>
            <a:endParaRPr lang="es-ES" dirty="0"/>
          </a:p>
        </p:txBody>
      </p:sp>
      <p:sp>
        <p:nvSpPr>
          <p:cNvPr id="6" name="5 Marcador de texto"/>
          <p:cNvSpPr>
            <a:spLocks noGrp="1"/>
          </p:cNvSpPr>
          <p:nvPr>
            <p:ph type="body" idx="1"/>
          </p:nvPr>
        </p:nvSpPr>
        <p:spPr/>
        <p:txBody>
          <a:bodyPr/>
          <a:lstStyle/>
          <a:p>
            <a:endParaRPr lang="es-ES"/>
          </a:p>
        </p:txBody>
      </p:sp>
    </p:spTree>
    <p:extLst>
      <p:ext uri="{BB962C8B-B14F-4D97-AF65-F5344CB8AC3E}">
        <p14:creationId xmlns:p14="http://schemas.microsoft.com/office/powerpoint/2010/main" xmlns="" val="2916671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t>Juventud y proceso de </a:t>
            </a:r>
            <a:r>
              <a:rPr lang="es-ES" dirty="0" err="1" smtClean="0"/>
              <a:t>juvenilización</a:t>
            </a:r>
            <a:r>
              <a:rPr lang="es-ES" dirty="0" smtClean="0"/>
              <a:t> (</a:t>
            </a:r>
            <a:r>
              <a:rPr lang="es-ES" dirty="0" err="1" smtClean="0"/>
              <a:t>Margulis</a:t>
            </a:r>
            <a:r>
              <a:rPr lang="es-ES" dirty="0" smtClean="0"/>
              <a:t> 1996)</a:t>
            </a:r>
            <a:endParaRPr lang="es-ES" dirty="0"/>
          </a:p>
        </p:txBody>
      </p:sp>
      <p:sp>
        <p:nvSpPr>
          <p:cNvPr id="3" name="2 Marcador de contenido"/>
          <p:cNvSpPr>
            <a:spLocks noGrp="1"/>
          </p:cNvSpPr>
          <p:nvPr>
            <p:ph idx="1"/>
          </p:nvPr>
        </p:nvSpPr>
        <p:spPr/>
        <p:txBody>
          <a:bodyPr>
            <a:normAutofit fontScale="92500" lnSpcReduction="20000"/>
          </a:bodyPr>
          <a:lstStyle/>
          <a:p>
            <a:r>
              <a:rPr lang="es-ES" dirty="0" smtClean="0"/>
              <a:t>Condición de edad. </a:t>
            </a:r>
            <a:r>
              <a:rPr lang="es-ES" dirty="0" err="1" smtClean="0"/>
              <a:t>Facticidad</a:t>
            </a:r>
            <a:r>
              <a:rPr lang="es-ES" dirty="0" smtClean="0"/>
              <a:t>.</a:t>
            </a:r>
          </a:p>
          <a:p>
            <a:pPr>
              <a:buFont typeface="Wingdings" pitchFamily="2" charset="2"/>
              <a:buChar char="Ø"/>
            </a:pPr>
            <a:r>
              <a:rPr lang="es-ES" dirty="0" smtClean="0"/>
              <a:t>Dimensión Biológica</a:t>
            </a:r>
          </a:p>
          <a:p>
            <a:pPr>
              <a:buFont typeface="Wingdings" pitchFamily="2" charset="2"/>
              <a:buChar char="Ø"/>
            </a:pPr>
            <a:r>
              <a:rPr lang="es-ES" dirty="0" smtClean="0"/>
              <a:t>Dimensión Cultural: Generación</a:t>
            </a:r>
            <a:endParaRPr lang="es-ES" dirty="0"/>
          </a:p>
          <a:p>
            <a:r>
              <a:rPr lang="es-ES" u="sng" dirty="0" smtClean="0"/>
              <a:t>Moratoria social</a:t>
            </a:r>
            <a:r>
              <a:rPr lang="es-ES" dirty="0" smtClean="0"/>
              <a:t>: diferenciación de sector socioeconómico.</a:t>
            </a:r>
          </a:p>
          <a:p>
            <a:r>
              <a:rPr lang="es-ES" u="sng" dirty="0" smtClean="0"/>
              <a:t>Moratoria vital</a:t>
            </a:r>
            <a:r>
              <a:rPr lang="es-ES" dirty="0" smtClean="0"/>
              <a:t>: energía del cuerpo, capital temporal, novedad del mundo.</a:t>
            </a:r>
          </a:p>
          <a:p>
            <a:r>
              <a:rPr lang="es-ES" u="sng" dirty="0" smtClean="0"/>
              <a:t>Moratoria social incorporada</a:t>
            </a:r>
            <a:r>
              <a:rPr lang="es-ES" dirty="0" smtClean="0"/>
              <a:t>: generación, espíritu de época, diacronía compartida.</a:t>
            </a:r>
          </a:p>
          <a:p>
            <a:r>
              <a:rPr lang="es-ES" dirty="0" smtClean="0"/>
              <a:t>Condición de género. </a:t>
            </a:r>
          </a:p>
        </p:txBody>
      </p:sp>
    </p:spTree>
    <p:extLst>
      <p:ext uri="{BB962C8B-B14F-4D97-AF65-F5344CB8AC3E}">
        <p14:creationId xmlns:p14="http://schemas.microsoft.com/office/powerpoint/2010/main" xmlns="" val="30678803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“La juventud no es mas que una palabra” </a:t>
            </a:r>
            <a:r>
              <a:rPr lang="es-ES" dirty="0" err="1" smtClean="0"/>
              <a:t>Bourdieu</a:t>
            </a:r>
            <a:r>
              <a:rPr lang="es-ES" dirty="0" smtClean="0"/>
              <a:t>, 1978</a:t>
            </a:r>
            <a:endParaRPr lang="es-AR" dirty="0"/>
          </a:p>
        </p:txBody>
      </p:sp>
      <p:sp>
        <p:nvSpPr>
          <p:cNvPr id="3" name="2 Rectángulo"/>
          <p:cNvSpPr/>
          <p:nvPr/>
        </p:nvSpPr>
        <p:spPr>
          <a:xfrm>
            <a:off x="1142976" y="2000240"/>
            <a:ext cx="7215238" cy="5909310"/>
          </a:xfrm>
          <a:prstGeom prst="rect">
            <a:avLst/>
          </a:prstGeom>
        </p:spPr>
        <p:txBody>
          <a:bodyPr wrap="square">
            <a:spAutoFit/>
          </a:bodyPr>
          <a:lstStyle/>
          <a:p>
            <a:r>
              <a:rPr lang="es-ES" sz="2800" u="sng" dirty="0" smtClean="0"/>
              <a:t>Juventud</a:t>
            </a:r>
            <a:r>
              <a:rPr lang="es-ES" sz="2800" dirty="0" smtClean="0"/>
              <a:t>: construcción simbólica e histórica</a:t>
            </a:r>
          </a:p>
          <a:p>
            <a:r>
              <a:rPr lang="es-ES" sz="2800" u="sng" dirty="0" smtClean="0"/>
              <a:t>Categoría relacional</a:t>
            </a:r>
            <a:r>
              <a:rPr lang="es-ES" sz="2800" dirty="0" smtClean="0"/>
              <a:t>: se es joven o viejo para alguien y siempre en referencia a una representación ideológica. </a:t>
            </a:r>
          </a:p>
          <a:p>
            <a:r>
              <a:rPr lang="es-ES" sz="2800" u="sng" dirty="0" smtClean="0"/>
              <a:t>Conflictos </a:t>
            </a:r>
            <a:r>
              <a:rPr lang="es-ES" sz="2800" u="sng" dirty="0" err="1" smtClean="0"/>
              <a:t>intergeneracionales</a:t>
            </a:r>
            <a:r>
              <a:rPr lang="es-ES" sz="2800" dirty="0" smtClean="0"/>
              <a:t>: son producto de sistemas de aspiraciones sociales constituidos en edades diferentes. </a:t>
            </a:r>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28662" y="857232"/>
            <a:ext cx="7358114" cy="8186857"/>
          </a:xfrm>
          <a:prstGeom prst="rect">
            <a:avLst/>
          </a:prstGeom>
        </p:spPr>
        <p:txBody>
          <a:bodyPr wrap="square">
            <a:spAutoFit/>
          </a:bodyPr>
          <a:lstStyle/>
          <a:p>
            <a:r>
              <a:rPr lang="es-ES" sz="2800" b="1" u="sng" dirty="0" smtClean="0"/>
              <a:t>Juventud</a:t>
            </a:r>
            <a:r>
              <a:rPr lang="es-ES" sz="2800" dirty="0" smtClean="0"/>
              <a:t>: parte de un  proceso más amplio de la constitución de los sujetos (niñez, adultez) con especificidades de género, clase social, enclave geográfico cultural, </a:t>
            </a:r>
            <a:r>
              <a:rPr lang="es-ES" sz="2800" dirty="0" err="1" smtClean="0"/>
              <a:t>socialidad</a:t>
            </a:r>
            <a:r>
              <a:rPr lang="es-ES" sz="2800" dirty="0" smtClean="0"/>
              <a:t> y en clave generacional, articulado en una configuración grupal parental y atravesado por una malla institucional  que lo define y regula </a:t>
            </a:r>
          </a:p>
          <a:p>
            <a:r>
              <a:rPr lang="es-ES" sz="2800" b="1" u="sng" dirty="0" smtClean="0"/>
              <a:t>Condición juvenil</a:t>
            </a:r>
            <a:r>
              <a:rPr lang="es-ES" sz="2800" b="1" dirty="0" smtClean="0"/>
              <a:t>:</a:t>
            </a:r>
            <a:r>
              <a:rPr lang="es-ES" sz="2800" dirty="0" smtClean="0"/>
              <a:t> marco estructural del pasaje juventud-adultez</a:t>
            </a:r>
          </a:p>
          <a:p>
            <a:endParaRPr lang="es-ES" sz="2800" dirty="0" smtClean="0"/>
          </a:p>
          <a:p>
            <a:endParaRPr lang="es-ES" sz="2800"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571480"/>
            <a:ext cx="7024744" cy="1714512"/>
          </a:xfrm>
        </p:spPr>
        <p:txBody>
          <a:bodyPr>
            <a:normAutofit fontScale="90000"/>
          </a:bodyPr>
          <a:lstStyle/>
          <a:p>
            <a:r>
              <a:rPr lang="es-ES" dirty="0" smtClean="0"/>
              <a:t>Identidad (Horacio </a:t>
            </a:r>
            <a:r>
              <a:rPr lang="es-ES" dirty="0" err="1" smtClean="0"/>
              <a:t>Paulin</a:t>
            </a:r>
            <a:r>
              <a:rPr lang="es-ES" dirty="0" smtClean="0"/>
              <a:t>)</a:t>
            </a:r>
            <a:br>
              <a:rPr lang="es-ES" dirty="0" smtClean="0"/>
            </a:br>
            <a:r>
              <a:rPr lang="es-ES" dirty="0" smtClean="0"/>
              <a:t/>
            </a:r>
            <a:br>
              <a:rPr lang="es-ES" dirty="0" smtClean="0"/>
            </a:br>
            <a:endParaRPr lang="es-ES" dirty="0"/>
          </a:p>
        </p:txBody>
      </p:sp>
      <p:sp>
        <p:nvSpPr>
          <p:cNvPr id="3" name="2 Marcador de contenido"/>
          <p:cNvSpPr>
            <a:spLocks noGrp="1"/>
          </p:cNvSpPr>
          <p:nvPr>
            <p:ph idx="1"/>
          </p:nvPr>
        </p:nvSpPr>
        <p:spPr>
          <a:xfrm>
            <a:off x="1043492" y="1500174"/>
            <a:ext cx="6777317" cy="4332455"/>
          </a:xfrm>
        </p:spPr>
        <p:txBody>
          <a:bodyPr>
            <a:normAutofit fontScale="62500" lnSpcReduction="20000"/>
          </a:bodyPr>
          <a:lstStyle/>
          <a:p>
            <a:pPr marL="82296" indent="0">
              <a:buNone/>
              <a:defRPr/>
            </a:pPr>
            <a:r>
              <a:rPr lang="es-ES" sz="3200" dirty="0" smtClean="0"/>
              <a:t>Versiones contradictorias sobre los procesos de crianza, los objetivos de la formación y  expectativas frente a las nuevas generaciones</a:t>
            </a:r>
          </a:p>
          <a:p>
            <a:pPr marL="365760" indent="-283464">
              <a:buFont typeface="Wingdings 2"/>
              <a:buChar char=""/>
              <a:defRPr/>
            </a:pPr>
            <a:endParaRPr lang="es-ES" sz="3200" dirty="0" smtClean="0"/>
          </a:p>
          <a:p>
            <a:pPr marL="365760" indent="-283464">
              <a:buFont typeface="Wingdings 2"/>
              <a:buChar char=""/>
              <a:defRPr/>
            </a:pPr>
            <a:r>
              <a:rPr lang="es-ES_tradnl" sz="3200" b="1" u="sng" dirty="0" smtClean="0"/>
              <a:t>Identidad cultural </a:t>
            </a:r>
            <a:r>
              <a:rPr lang="es-ES_tradnl" sz="3200" dirty="0" smtClean="0"/>
              <a:t>: </a:t>
            </a:r>
            <a:r>
              <a:rPr lang="es-ES" sz="3200" u="sng" dirty="0" smtClean="0"/>
              <a:t>categorización de la distinción “nosotros/ellos”, fundada sobre la diferencia cultural.</a:t>
            </a:r>
            <a:r>
              <a:rPr lang="es-ES" sz="3200" dirty="0" smtClean="0"/>
              <a:t> Atributos objetivistas y subjetivistas. (</a:t>
            </a:r>
            <a:r>
              <a:rPr lang="es-ES_tradnl" sz="3200" dirty="0" smtClean="0"/>
              <a:t>Cultura hogareña y cultura de la sociedad)(Familias desplazadas, contextos de migración y minorías étnico culturales)</a:t>
            </a:r>
          </a:p>
          <a:p>
            <a:pPr marL="365760" indent="-283464">
              <a:buFont typeface="Wingdings 2"/>
              <a:buChar char=""/>
              <a:defRPr/>
            </a:pPr>
            <a:endParaRPr lang="es-ES_tradnl" sz="3200" dirty="0" smtClean="0"/>
          </a:p>
          <a:p>
            <a:pPr marL="365760" indent="-283464">
              <a:buFont typeface="Wingdings 2"/>
              <a:buChar char=""/>
              <a:defRPr/>
            </a:pPr>
            <a:r>
              <a:rPr lang="es-ES_tradnl" sz="3200" b="1" u="sng" dirty="0" smtClean="0"/>
              <a:t>Identidad social</a:t>
            </a:r>
            <a:r>
              <a:rPr lang="es-ES_tradnl" sz="3200" b="1" dirty="0" smtClean="0"/>
              <a:t>:</a:t>
            </a:r>
            <a:r>
              <a:rPr lang="es-ES_tradnl" sz="3200" dirty="0" smtClean="0"/>
              <a:t> </a:t>
            </a:r>
            <a:r>
              <a:rPr lang="es-ES_tradnl" sz="3200" u="sng" dirty="0" smtClean="0"/>
              <a:t>Posición y condiciones de inclusión social, acceso a derechos sociales </a:t>
            </a:r>
            <a:r>
              <a:rPr lang="es-ES_tradnl" sz="3200" dirty="0" smtClean="0"/>
              <a:t>(grupos y comunidades privilegiadas y marginadas socioeconómicamente)</a:t>
            </a:r>
          </a:p>
          <a:p>
            <a:pPr marL="365760" indent="-283464">
              <a:buFont typeface="Wingdings 2"/>
              <a:buChar char=""/>
              <a:defRPr/>
            </a:pPr>
            <a:endParaRPr lang="es-ES_tradnl" sz="3200" dirty="0" smtClean="0"/>
          </a:p>
          <a:p>
            <a:pPr marL="365760" indent="-283464">
              <a:buFont typeface="Wingdings 2"/>
              <a:buChar char=""/>
              <a:defRPr/>
            </a:pPr>
            <a:endParaRPr lang="es-ES_tradnl" sz="3200" dirty="0" smtClean="0"/>
          </a:p>
          <a:p>
            <a:pPr marL="365760" indent="-283464">
              <a:buFont typeface="Wingdings 2"/>
              <a:buChar char=""/>
              <a:defRPr/>
            </a:pPr>
            <a:endParaRPr lang="es-ES_tradnl" sz="3200" dirty="0" smtClean="0"/>
          </a:p>
          <a:p>
            <a:pPr marL="365760" indent="-283464">
              <a:buFont typeface="Wingdings 2"/>
              <a:buChar char=""/>
              <a:defRPr/>
            </a:pPr>
            <a:endParaRPr lang="es-ES_tradnl" sz="3200" dirty="0" smtClean="0"/>
          </a:p>
          <a:p>
            <a:pPr>
              <a:buNone/>
            </a:pPr>
            <a:endParaRPr lang="es-ES" dirty="0" smtClean="0"/>
          </a:p>
          <a:p>
            <a:pPr>
              <a:buNone/>
            </a:pPr>
            <a:endParaRPr lang="es-ES" dirty="0" smtClean="0"/>
          </a:p>
          <a:p>
            <a:pPr>
              <a:buNone/>
            </a:pPr>
            <a:endParaRPr lang="es-ES" dirty="0" smtClean="0"/>
          </a:p>
          <a:p>
            <a:pPr>
              <a:buNone/>
            </a:pPr>
            <a:endParaRPr lang="es-ES" dirty="0"/>
          </a:p>
        </p:txBody>
      </p:sp>
    </p:spTree>
    <p:extLst>
      <p:ext uri="{BB962C8B-B14F-4D97-AF65-F5344CB8AC3E}">
        <p14:creationId xmlns:p14="http://schemas.microsoft.com/office/powerpoint/2010/main" xmlns="" val="3928192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14348" y="1000108"/>
            <a:ext cx="7643866" cy="6832640"/>
          </a:xfrm>
          <a:prstGeom prst="rect">
            <a:avLst/>
          </a:prstGeom>
        </p:spPr>
        <p:txBody>
          <a:bodyPr wrap="square">
            <a:spAutoFit/>
          </a:bodyPr>
          <a:lstStyle/>
          <a:p>
            <a:pPr marL="365760" indent="-283464">
              <a:buFont typeface="Wingdings 2"/>
              <a:buChar char=""/>
              <a:defRPr/>
            </a:pPr>
            <a:r>
              <a:rPr lang="es-ES_tradnl" sz="2400" b="1" dirty="0" smtClean="0"/>
              <a:t>Identidad personal </a:t>
            </a:r>
            <a:r>
              <a:rPr lang="es-ES_tradnl" sz="2400" dirty="0" smtClean="0"/>
              <a:t>sentimiento subjetivo de unicidad e individualidad</a:t>
            </a:r>
          </a:p>
          <a:p>
            <a:pPr marL="365760" indent="-283464">
              <a:buFont typeface="Wingdings 2"/>
              <a:buChar char=""/>
              <a:defRPr/>
            </a:pPr>
            <a:r>
              <a:rPr lang="es-ES_tradnl" sz="2400" b="1" dirty="0" smtClean="0"/>
              <a:t>Identidad social </a:t>
            </a:r>
            <a:r>
              <a:rPr lang="es-ES_tradnl" sz="2400" dirty="0" smtClean="0"/>
              <a:t> sentimiento de igualdad con otros y pertenencia social</a:t>
            </a:r>
          </a:p>
          <a:p>
            <a:pPr marL="365760" indent="-283464">
              <a:buFont typeface="Wingdings 2"/>
              <a:buChar char=""/>
              <a:defRPr/>
            </a:pPr>
            <a:r>
              <a:rPr lang="es-ES_tradnl" sz="2400" b="1" dirty="0" smtClean="0"/>
              <a:t>Identidad narrativa </a:t>
            </a:r>
            <a:r>
              <a:rPr lang="es-ES_tradnl" sz="2400" dirty="0" smtClean="0"/>
              <a:t>(</a:t>
            </a:r>
            <a:r>
              <a:rPr lang="es-ES" sz="2400" dirty="0" smtClean="0"/>
              <a:t>dimensión simbólico/narrativa)  más que un simple devenir de los relatos, una necesidad de subjetivación e identificación, una búsqueda consecuente de aquello-otro que permita articular, aun temporariamente, una imagen de </a:t>
            </a:r>
            <a:r>
              <a:rPr lang="es-ES" sz="2400" dirty="0" err="1" smtClean="0"/>
              <a:t>autorreconocimiento</a:t>
            </a:r>
            <a:r>
              <a:rPr lang="es-ES" sz="2400" dirty="0" smtClean="0"/>
              <a:t> (</a:t>
            </a:r>
            <a:r>
              <a:rPr lang="es-ES" sz="2400" dirty="0" err="1" smtClean="0"/>
              <a:t>Arfuch</a:t>
            </a:r>
            <a:r>
              <a:rPr lang="es-ES" sz="2400" dirty="0" smtClean="0"/>
              <a:t>, 2010: 64-65). </a:t>
            </a:r>
          </a:p>
          <a:p>
            <a:pPr marL="365760" indent="-283464">
              <a:buFont typeface="Wingdings 2"/>
              <a:buChar char=""/>
              <a:defRPr/>
            </a:pPr>
            <a:endParaRPr lang="es-ES" sz="2400" dirty="0" smtClean="0"/>
          </a:p>
          <a:p>
            <a:pPr marL="365760" indent="-283464">
              <a:buFont typeface="Wingdings 2"/>
              <a:buChar char=""/>
              <a:defRPr/>
            </a:pPr>
            <a:endParaRPr lang="es-ES" sz="2400" dirty="0" smtClean="0"/>
          </a:p>
          <a:p>
            <a:pPr marL="365760" indent="-283464">
              <a:buFont typeface="Wingdings 2"/>
              <a:buChar char=""/>
              <a:defRPr/>
            </a:pPr>
            <a:endParaRPr lang="es-ES" dirty="0" smtClean="0"/>
          </a:p>
          <a:p>
            <a:pPr marL="365760" indent="-283464">
              <a:buFont typeface="Wingdings 2"/>
              <a:buChar char=""/>
              <a:defRPr/>
            </a:pPr>
            <a:endParaRPr lang="es-ES" dirty="0" smtClean="0"/>
          </a:p>
          <a:p>
            <a:pPr marL="365760" indent="-283464">
              <a:buFont typeface="Wingdings 2"/>
              <a:buChar char=""/>
              <a:defRPr/>
            </a:pPr>
            <a:endParaRPr lang="es-ES" dirty="0" smtClean="0"/>
          </a:p>
          <a:p>
            <a:pPr marL="365760" indent="-283464">
              <a:buFont typeface="Wingdings 2"/>
              <a:buChar char=""/>
              <a:defRPr/>
            </a:pPr>
            <a:endParaRPr lang="es-ES" dirty="0" smtClean="0"/>
          </a:p>
          <a:p>
            <a:pPr marL="365760" indent="-283464">
              <a:buFont typeface="Wingdings 2"/>
              <a:buChar char=""/>
              <a:defRPr/>
            </a:pPr>
            <a:endParaRPr lang="es-ES" dirty="0" smtClean="0"/>
          </a:p>
          <a:p>
            <a:pPr marL="365760" indent="-283464">
              <a:buFont typeface="Wingdings 2"/>
              <a:buChar char=""/>
              <a:defRPr/>
            </a:pPr>
            <a:endParaRPr lang="es-ES" dirty="0" smtClean="0"/>
          </a:p>
          <a:p>
            <a:pPr marL="365760" indent="-283464">
              <a:buFont typeface="Wingdings 2"/>
              <a:buChar char=""/>
              <a:defRPr/>
            </a:pPr>
            <a:endParaRPr lang="es-ES_tradnl"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57224" y="1000108"/>
            <a:ext cx="7429552" cy="9017853"/>
          </a:xfrm>
          <a:prstGeom prst="rect">
            <a:avLst/>
          </a:prstGeom>
        </p:spPr>
        <p:txBody>
          <a:bodyPr wrap="square">
            <a:spAutoFit/>
          </a:bodyPr>
          <a:lstStyle/>
          <a:p>
            <a:r>
              <a:rPr lang="es-ES_tradnl" sz="4800" dirty="0" smtClean="0"/>
              <a:t>Socialización</a:t>
            </a:r>
          </a:p>
          <a:p>
            <a:endParaRPr lang="es-ES_tradnl" sz="3200" dirty="0" smtClean="0"/>
          </a:p>
          <a:p>
            <a:r>
              <a:rPr lang="es-ES_tradnl" sz="4800" dirty="0" smtClean="0"/>
              <a:t>Sociabilidad</a:t>
            </a:r>
          </a:p>
          <a:p>
            <a:r>
              <a:rPr lang="es-ES_tradnl" sz="3200" dirty="0" smtClean="0"/>
              <a:t>		</a:t>
            </a:r>
          </a:p>
          <a:p>
            <a:r>
              <a:rPr lang="es-ES_tradnl" sz="4800" dirty="0" smtClean="0"/>
              <a:t>Subjetivación </a:t>
            </a:r>
            <a:r>
              <a:rPr lang="es-ES_tradnl" sz="2400" dirty="0" smtClean="0"/>
              <a:t>(practicas de resistencia, lugar para lo propio)</a:t>
            </a:r>
          </a:p>
          <a:p>
            <a:r>
              <a:rPr lang="es-ES_tradnl" sz="6600" dirty="0" smtClean="0"/>
              <a:t>        ↓</a:t>
            </a:r>
          </a:p>
          <a:p>
            <a:r>
              <a:rPr lang="es-ES_tradnl" sz="6600" dirty="0" smtClean="0"/>
              <a:t>IDENTIDAD</a:t>
            </a:r>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_tradnl" dirty="0" smtClean="0"/>
          </a:p>
          <a:p>
            <a:endParaRPr lang="es-E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Normativa  legal</a:t>
            </a:r>
            <a:endParaRPr lang="es-AR" dirty="0"/>
          </a:p>
        </p:txBody>
      </p:sp>
      <p:sp>
        <p:nvSpPr>
          <p:cNvPr id="3" name="2 Marcador de contenido"/>
          <p:cNvSpPr>
            <a:spLocks noGrp="1"/>
          </p:cNvSpPr>
          <p:nvPr>
            <p:ph idx="1"/>
          </p:nvPr>
        </p:nvSpPr>
        <p:spPr/>
        <p:txBody>
          <a:bodyPr/>
          <a:lstStyle/>
          <a:p>
            <a:r>
              <a:rPr lang="es-ES" dirty="0" smtClean="0"/>
              <a:t>Convención de los Derechos de </a:t>
            </a:r>
            <a:r>
              <a:rPr lang="es-ES" dirty="0" err="1" smtClean="0"/>
              <a:t>NNyA</a:t>
            </a:r>
            <a:r>
              <a:rPr lang="es-ES" dirty="0" smtClean="0"/>
              <a:t>.</a:t>
            </a:r>
          </a:p>
          <a:p>
            <a:r>
              <a:rPr lang="es-ES" dirty="0" smtClean="0"/>
              <a:t>Ley Nacional de Protección Integral de </a:t>
            </a:r>
            <a:r>
              <a:rPr lang="es-ES" dirty="0" err="1" smtClean="0"/>
              <a:t>NNyA</a:t>
            </a:r>
            <a:r>
              <a:rPr lang="es-ES" dirty="0" smtClean="0"/>
              <a:t>  Nª26061</a:t>
            </a:r>
          </a:p>
          <a:p>
            <a:r>
              <a:rPr lang="es-ES" dirty="0" smtClean="0"/>
              <a:t>Ley Provincial de Promoción y protección de los </a:t>
            </a:r>
            <a:r>
              <a:rPr lang="es-ES" dirty="0" err="1" smtClean="0"/>
              <a:t>NNyA</a:t>
            </a:r>
            <a:r>
              <a:rPr lang="es-ES" dirty="0" smtClean="0"/>
              <a:t> Nº9944</a:t>
            </a:r>
          </a:p>
          <a:p>
            <a:r>
              <a:rPr lang="es-ES" dirty="0" smtClean="0"/>
              <a:t>Ley Nacional de Educación Nº26206</a:t>
            </a:r>
          </a:p>
          <a:p>
            <a:r>
              <a:rPr lang="es-ES" dirty="0" smtClean="0"/>
              <a:t>Ley de Educación Técnica Profesional Nº26058</a:t>
            </a:r>
          </a:p>
          <a:p>
            <a:endParaRPr lang="es-A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3040</TotalTime>
  <Words>1647</Words>
  <Application>Microsoft Office PowerPoint</Application>
  <PresentationFormat>Presentación en pantalla (4:3)</PresentationFormat>
  <Paragraphs>189</Paragraphs>
  <Slides>27</Slides>
  <Notes>1</Notes>
  <HiddenSlides>0</HiddenSlides>
  <MMClips>0</MMClips>
  <ScaleCrop>false</ScaleCrop>
  <HeadingPairs>
    <vt:vector size="4" baseType="variant">
      <vt:variant>
        <vt:lpstr>Tema</vt:lpstr>
      </vt:variant>
      <vt:variant>
        <vt:i4>1</vt:i4>
      </vt:variant>
      <vt:variant>
        <vt:lpstr>Títulos de diapositiva</vt:lpstr>
      </vt:variant>
      <vt:variant>
        <vt:i4>27</vt:i4>
      </vt:variant>
    </vt:vector>
  </HeadingPairs>
  <TitlesOfParts>
    <vt:vector size="28" baseType="lpstr">
      <vt:lpstr>Austin</vt:lpstr>
      <vt:lpstr>Para pensar….</vt:lpstr>
      <vt:lpstr>Objetivo del encuentro  </vt:lpstr>
      <vt:lpstr>Juventud y proceso de juvenilización (Margulis 1996)</vt:lpstr>
      <vt:lpstr>“La juventud no es mas que una palabra” Bourdieu, 1978</vt:lpstr>
      <vt:lpstr>Diapositiva 5</vt:lpstr>
      <vt:lpstr>Identidad (Horacio Paulin)  </vt:lpstr>
      <vt:lpstr>Diapositiva 7</vt:lpstr>
      <vt:lpstr>Diapositiva 8</vt:lpstr>
      <vt:lpstr>Normativa  legal</vt:lpstr>
      <vt:lpstr>Enfoque de derechos</vt:lpstr>
      <vt:lpstr>Diapositiva 11</vt:lpstr>
      <vt:lpstr>PARTICIPACIÓN JUVENIL</vt:lpstr>
      <vt:lpstr>La participación de niñas-os y jóvenes (Marily Piotti)</vt:lpstr>
      <vt:lpstr>  Obstáculos para  la participación de los niños/as  y adolescentes.</vt:lpstr>
      <vt:lpstr>Diapositiva 15</vt:lpstr>
      <vt:lpstr>  ¿Como se manifiesta el Protagonismo infantil?</vt:lpstr>
      <vt:lpstr>Rol de los Adultos en el Protagonismo</vt:lpstr>
      <vt:lpstr>Actitudes de los adultos para fomentar el Protagonismo Infantojuvenil Organizado</vt:lpstr>
      <vt:lpstr>NO PARTICIPACION</vt:lpstr>
      <vt:lpstr>Diapositiva 20</vt:lpstr>
      <vt:lpstr>Diapositiva 21</vt:lpstr>
      <vt:lpstr>Escenarios en conflicto </vt:lpstr>
      <vt:lpstr>Diapositiva 23</vt:lpstr>
      <vt:lpstr>Diapositiva 24</vt:lpstr>
      <vt:lpstr>Diapositiva 25</vt:lpstr>
      <vt:lpstr>Conocer para comprender. Comprender para actuar.  Actuar para transformar.</vt:lpstr>
      <vt:lpstr>Gracias.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juventudes</dc:title>
  <dc:creator>Candelaria</dc:creator>
  <cp:lastModifiedBy>Equipo</cp:lastModifiedBy>
  <cp:revision>184</cp:revision>
  <dcterms:created xsi:type="dcterms:W3CDTF">2015-04-02T13:01:16Z</dcterms:created>
  <dcterms:modified xsi:type="dcterms:W3CDTF">2015-05-13T14:19:14Z</dcterms:modified>
</cp:coreProperties>
</file>