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259" r:id="rId3"/>
    <p:sldId id="267" r:id="rId4"/>
    <p:sldId id="276" r:id="rId5"/>
    <p:sldId id="268" r:id="rId6"/>
    <p:sldId id="270" r:id="rId7"/>
    <p:sldId id="271" r:id="rId8"/>
    <p:sldId id="279" r:id="rId9"/>
    <p:sldId id="285" r:id="rId10"/>
    <p:sldId id="272" r:id="rId11"/>
    <p:sldId id="286" r:id="rId12"/>
    <p:sldId id="287" r:id="rId13"/>
    <p:sldId id="273" r:id="rId14"/>
    <p:sldId id="274" r:id="rId15"/>
    <p:sldId id="280" r:id="rId16"/>
    <p:sldId id="281" r:id="rId17"/>
    <p:sldId id="288" r:id="rId18"/>
    <p:sldId id="269" r:id="rId19"/>
    <p:sldId id="294" r:id="rId20"/>
    <p:sldId id="295" r:id="rId21"/>
    <p:sldId id="260" r:id="rId22"/>
    <p:sldId id="291" r:id="rId23"/>
    <p:sldId id="292" r:id="rId24"/>
    <p:sldId id="293" r:id="rId25"/>
    <p:sldId id="264" r:id="rId26"/>
    <p:sldId id="278" r:id="rId2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1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184B24-0602-4A8B-A9EC-6647D902526B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4DF099-083D-4FA7-A840-30332686924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77296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4DF099-083D-4FA7-A840-30332686924F}" type="slidenum">
              <a:rPr lang="es-ES" smtClean="0"/>
              <a:pPr/>
              <a:t>16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16361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13/05/2015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>
                <a:latin typeface="Comic Sans MS" pitchFamily="66" charset="0"/>
              </a:rPr>
              <a:t>J</a:t>
            </a:r>
            <a:r>
              <a:rPr lang="es-ES" dirty="0" smtClean="0">
                <a:latin typeface="Comic Sans MS" pitchFamily="66" charset="0"/>
              </a:rPr>
              <a:t>uventudes</a:t>
            </a:r>
            <a:endParaRPr lang="es-ES" dirty="0">
              <a:latin typeface="Comic Sans MS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9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Género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es-ES" sz="2800" dirty="0" smtClean="0"/>
              <a:t>El género como un dispositivo socio-simbólico interviene de forma definitoria en la socialización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es-ES" sz="2800" dirty="0" smtClean="0"/>
              <a:t>Es difícil pensar en la existencia de un infante genéricamente neutro</a:t>
            </a:r>
          </a:p>
          <a:p>
            <a:pPr marL="420624" indent="-384048">
              <a:buFont typeface="Wingdings 2"/>
              <a:buChar char=""/>
              <a:defRPr/>
            </a:pPr>
            <a:endParaRPr lang="es-ES" sz="2800" dirty="0" smtClean="0"/>
          </a:p>
          <a:p>
            <a:pPr marL="0" indent="0">
              <a:buNone/>
              <a:defRPr/>
            </a:pPr>
            <a:r>
              <a:rPr lang="es-ES" b="1" dirty="0" smtClean="0"/>
              <a:t> </a:t>
            </a:r>
            <a:endParaRPr lang="es-AR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0829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714356"/>
            <a:ext cx="79296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8150" lvl="1">
              <a:lnSpc>
                <a:spcPct val="90000"/>
              </a:lnSpc>
              <a:defRPr/>
            </a:pPr>
            <a:r>
              <a:rPr lang="es-ES" sz="2000" dirty="0" smtClean="0">
                <a:latin typeface="+mj-lt"/>
              </a:rPr>
              <a:t>El </a:t>
            </a:r>
            <a:r>
              <a:rPr lang="es-ES" sz="2000" u="sng" dirty="0" smtClean="0"/>
              <a:t>Poder</a:t>
            </a:r>
            <a:r>
              <a:rPr lang="es-ES" sz="2000" dirty="0" smtClean="0"/>
              <a:t> es inherente a </a:t>
            </a:r>
            <a:r>
              <a:rPr lang="es-ES" sz="2000" u="sng" dirty="0" smtClean="0"/>
              <a:t>la construcción de identidad de género. </a:t>
            </a:r>
          </a:p>
          <a:p>
            <a:pPr marL="438150" lvl="1">
              <a:lnSpc>
                <a:spcPct val="90000"/>
              </a:lnSpc>
              <a:defRPr/>
            </a:pPr>
            <a:endParaRPr lang="es-ES" sz="2000" dirty="0" smtClean="0"/>
          </a:p>
          <a:p>
            <a:pPr marL="438150" lvl="1">
              <a:lnSpc>
                <a:spcPct val="90000"/>
              </a:lnSpc>
              <a:defRPr/>
            </a:pPr>
            <a:r>
              <a:rPr lang="es-ES" sz="2000" dirty="0" smtClean="0"/>
              <a:t>Formas sutiles de opresión </a:t>
            </a:r>
          </a:p>
          <a:p>
            <a:pPr>
              <a:lnSpc>
                <a:spcPct val="90000"/>
              </a:lnSpc>
              <a:defRPr/>
            </a:pPr>
            <a:r>
              <a:rPr lang="es-ES" sz="2000" dirty="0" smtClean="0"/>
              <a:t>     </a:t>
            </a:r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s-ES" sz="2000" u="sng" dirty="0" smtClean="0"/>
              <a:t>«Poder del amor</a:t>
            </a:r>
            <a:r>
              <a:rPr lang="es-ES" sz="2000" dirty="0" smtClean="0"/>
              <a:t>»: </a:t>
            </a:r>
            <a:r>
              <a:rPr lang="es-ES" sz="2000" i="1" dirty="0" smtClean="0"/>
              <a:t>Las mujeres encuentran su plenitud/</a:t>
            </a:r>
            <a:r>
              <a:rPr lang="es-ES" sz="2000" i="1" dirty="0" err="1" smtClean="0"/>
              <a:t>completud</a:t>
            </a:r>
            <a:r>
              <a:rPr lang="es-ES" sz="2000" i="1" dirty="0" smtClean="0"/>
              <a:t> en el amor</a:t>
            </a:r>
            <a:r>
              <a:rPr lang="es-ES" sz="2000" dirty="0" smtClean="0"/>
              <a:t> (asignación de espacio privado como espacio emocional y sexual)</a:t>
            </a:r>
          </a:p>
          <a:p>
            <a:pPr marL="438150" lvl="1" algn="just">
              <a:lnSpc>
                <a:spcPct val="90000"/>
              </a:lnSpc>
              <a:defRPr/>
            </a:pPr>
            <a:r>
              <a:rPr lang="es-ES" sz="2000" u="sng" dirty="0" smtClean="0"/>
              <a:t>Explotación emocional femenina: </a:t>
            </a:r>
            <a:r>
              <a:rPr lang="es-ES" sz="2000" i="1" u="sng" dirty="0" err="1" smtClean="0"/>
              <a:t>Habitus</a:t>
            </a:r>
            <a:r>
              <a:rPr lang="es-ES" sz="2000" i="1" u="sng" dirty="0" smtClean="0"/>
              <a:t> </a:t>
            </a:r>
            <a:r>
              <a:rPr lang="es-ES" sz="2000" i="1" u="sng" dirty="0" err="1" smtClean="0"/>
              <a:t>co</a:t>
            </a:r>
            <a:r>
              <a:rPr lang="es-ES" sz="2000" i="1" u="sng" dirty="0" smtClean="0"/>
              <a:t>-dependiente</a:t>
            </a:r>
            <a:r>
              <a:rPr lang="es-ES" sz="2000" i="1" dirty="0" smtClean="0"/>
              <a:t>. </a:t>
            </a:r>
            <a:r>
              <a:rPr lang="es-ES" sz="2000" dirty="0" smtClean="0"/>
              <a:t>Las mujeres se ocupan de necesidades físicas, psíquica y emocionales de los otros cercanos, se sienten responsables por aliviar los conflictos y sostener la cohesión familiar.  </a:t>
            </a:r>
          </a:p>
          <a:p>
            <a:pPr marL="420624" indent="-384048">
              <a:lnSpc>
                <a:spcPct val="90000"/>
              </a:lnSpc>
              <a:buFont typeface="Wingdings 2"/>
              <a:buChar char=""/>
              <a:defRPr/>
            </a:pPr>
            <a:endParaRPr lang="es-ES" sz="2000" dirty="0" smtClean="0"/>
          </a:p>
          <a:p>
            <a:pPr marL="420624" indent="-384048" algn="just">
              <a:lnSpc>
                <a:spcPct val="90000"/>
              </a:lnSpc>
              <a:buFont typeface="Wingdings 2"/>
              <a:buChar char=""/>
              <a:defRPr/>
            </a:pPr>
            <a:r>
              <a:rPr lang="es-ES" sz="2000" dirty="0" smtClean="0"/>
              <a:t>«</a:t>
            </a:r>
            <a:r>
              <a:rPr lang="es-ES" sz="2000" u="sng" dirty="0" smtClean="0"/>
              <a:t>Mandato de la belleza</a:t>
            </a:r>
            <a:r>
              <a:rPr lang="es-ES" sz="2000" dirty="0" smtClean="0"/>
              <a:t>»: imperativo para ajustarse a estándares establecidos; énfasis en el cuidado por la apariencia, desvalorización del envejecimiento y la imperfección hace sentir vulnerables a muchos </a:t>
            </a:r>
            <a:r>
              <a:rPr lang="es-ES" sz="2000" dirty="0" err="1" smtClean="0"/>
              <a:t>jovenes</a:t>
            </a:r>
            <a:r>
              <a:rPr lang="es-ES" sz="2000" dirty="0" smtClean="0">
                <a:latin typeface="+mj-lt"/>
              </a:rPr>
              <a:t>. </a:t>
            </a:r>
            <a:endParaRPr lang="es-ES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Construcción de identidad de Género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20624" indent="-384048">
              <a:buFont typeface="Wingdings 2"/>
              <a:buChar char=""/>
              <a:defRPr/>
            </a:pPr>
            <a:r>
              <a:rPr lang="es-ES" dirty="0" smtClean="0"/>
              <a:t>Lucha entre necesidad de acomodarse a los patrones de género y el impulso a resistirse al orden social existente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es-ES" dirty="0" smtClean="0"/>
              <a:t>Las resistencias pueden ser penalizadas más o menos abiertamente (sanciones informales). </a:t>
            </a:r>
          </a:p>
          <a:p>
            <a:pPr marL="420624" indent="-384048">
              <a:buFont typeface="Wingdings 2"/>
              <a:buChar char=""/>
              <a:defRPr/>
            </a:pPr>
            <a:r>
              <a:rPr lang="es-ES" dirty="0" smtClean="0"/>
              <a:t>Las prácticas alternativas no son mera cuestión de elección, se enfrentan con </a:t>
            </a:r>
            <a:r>
              <a:rPr lang="es-ES" i="1" dirty="0" smtClean="0"/>
              <a:t>construcciones subjetivas </a:t>
            </a:r>
            <a:r>
              <a:rPr lang="es-ES" dirty="0" smtClean="0"/>
              <a:t>(culpa, angustia, inhibiciones) como con construcciones </a:t>
            </a:r>
            <a:r>
              <a:rPr lang="es-ES" i="1" dirty="0" smtClean="0"/>
              <a:t>socio-culturales.  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Etnia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Etnocentrismo/ globalización</a:t>
            </a:r>
          </a:p>
          <a:p>
            <a:pPr>
              <a:buFont typeface="Wingdings" pitchFamily="2" charset="2"/>
              <a:buChar char="Ø"/>
            </a:pPr>
            <a:r>
              <a:rPr lang="es-ES" dirty="0"/>
              <a:t>Imperial</a:t>
            </a:r>
            <a:r>
              <a:rPr lang="es-ES" dirty="0" smtClean="0"/>
              <a:t>: mediante </a:t>
            </a:r>
            <a:r>
              <a:rPr lang="es-ES" dirty="0"/>
              <a:t>la transnacionalización de la economía y la cultura, tiende a anular toda organización social que le resulte disfuncional</a:t>
            </a:r>
            <a:r>
              <a:rPr lang="es-E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Naciones, clases </a:t>
            </a:r>
            <a:r>
              <a:rPr lang="es-ES" dirty="0"/>
              <a:t>y </a:t>
            </a:r>
            <a:r>
              <a:rPr lang="es-ES" dirty="0" smtClean="0"/>
              <a:t>etnias oprimidas </a:t>
            </a:r>
            <a:r>
              <a:rPr lang="es-ES" dirty="0"/>
              <a:t>que sólo pueden liberarse mediante una autoafirmación enérgica de su soberanía económica y su identidad cultural</a:t>
            </a:r>
            <a:r>
              <a:rPr lang="es-ES" dirty="0" smtClean="0"/>
              <a:t>.</a:t>
            </a:r>
          </a:p>
          <a:p>
            <a:r>
              <a:rPr lang="es-ES" dirty="0" smtClean="0"/>
              <a:t>Relativismo cultural.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89167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Territorio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368295"/>
            <a:ext cx="6777317" cy="3508977"/>
          </a:xfrm>
        </p:spPr>
        <p:txBody>
          <a:bodyPr/>
          <a:lstStyle/>
          <a:p>
            <a:r>
              <a:rPr lang="es-ES" dirty="0" smtClean="0"/>
              <a:t>Segregación territorial. Acceso a bienes y servicios.</a:t>
            </a:r>
          </a:p>
          <a:p>
            <a:r>
              <a:rPr lang="es-ES" dirty="0" smtClean="0"/>
              <a:t>Apropiación de los espacios públicos. Proliferación de los NO lugares (Auge)</a:t>
            </a:r>
          </a:p>
          <a:p>
            <a:r>
              <a:rPr lang="es-ES" dirty="0" smtClean="0"/>
              <a:t>Estigmatización (merodeo/ código de faltas)</a:t>
            </a:r>
          </a:p>
          <a:p>
            <a:pPr marL="68580" indent="0">
              <a:buNone/>
            </a:pPr>
            <a:endParaRPr lang="es-ES" dirty="0" smtClean="0"/>
          </a:p>
          <a:p>
            <a:r>
              <a:rPr lang="es-ES" dirty="0" smtClean="0"/>
              <a:t>Urbano/ Rural</a:t>
            </a:r>
          </a:p>
        </p:txBody>
      </p:sp>
    </p:spTree>
    <p:extLst>
      <p:ext uri="{BB962C8B-B14F-4D97-AF65-F5344CB8AC3E}">
        <p14:creationId xmlns:p14="http://schemas.microsoft.com/office/powerpoint/2010/main" xmlns="" val="322462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Cultura Juvenil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Cultura: conjunto de signos y símbolos que dan cuenta de un mundo significativo para un grupo de personas. </a:t>
            </a:r>
            <a:endParaRPr lang="es-ES" dirty="0"/>
          </a:p>
          <a:p>
            <a:r>
              <a:rPr lang="es-ES" dirty="0" smtClean="0"/>
              <a:t>Los grupos sociales elaboran respuestas significativas a sus condiciones de vida en el mundo.</a:t>
            </a:r>
          </a:p>
          <a:p>
            <a:r>
              <a:rPr lang="es-ES" dirty="0" smtClean="0"/>
              <a:t>Acceso a diferentes productos culturales. Por ej.: nuevas tecnologías.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0246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571480"/>
            <a:ext cx="7024744" cy="171451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Identidad </a:t>
            </a:r>
            <a:br>
              <a:rPr lang="es-ES" dirty="0" smtClean="0"/>
            </a:br>
            <a:r>
              <a:rPr lang="es-ES_tradnl" dirty="0" smtClean="0">
                <a:solidFill>
                  <a:schemeClr val="tx2">
                    <a:satMod val="130000"/>
                  </a:schemeClr>
                </a:solidFill>
              </a:rPr>
              <a:t>Conflictos en la socialización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1928802"/>
            <a:ext cx="6777317" cy="3903827"/>
          </a:xfrm>
        </p:spPr>
        <p:txBody>
          <a:bodyPr>
            <a:normAutofit fontScale="550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s-ES" sz="3200" dirty="0" smtClean="0"/>
              <a:t>Versiones contradictorias sobre los procesos de crianza, los objetivos de la formación y  expectativas frente a las nuevas generaciones</a:t>
            </a:r>
          </a:p>
          <a:p>
            <a:pPr marL="365760" indent="-283464">
              <a:buFont typeface="Wingdings 2"/>
              <a:buChar char=""/>
              <a:defRPr/>
            </a:pPr>
            <a:endParaRPr lang="es-ES" sz="3200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es-ES_tradnl" sz="3200" b="1" dirty="0" smtClean="0"/>
              <a:t>Identidad cultural </a:t>
            </a:r>
            <a:r>
              <a:rPr lang="es-ES_tradnl" sz="3200" dirty="0" smtClean="0"/>
              <a:t>: </a:t>
            </a:r>
            <a:r>
              <a:rPr lang="es-ES" sz="3200" dirty="0" smtClean="0"/>
              <a:t>categorización de la distinción “nosotros/ellos”, fundada sobre la diferencia cultural. Atributos objetivistas y subjetivistas. (</a:t>
            </a:r>
            <a:r>
              <a:rPr lang="es-ES_tradnl" sz="3200" dirty="0" smtClean="0"/>
              <a:t>Cultura hogareña y cultura de la sociedad )(Familias desplazadas, contextos de migración y minorías étnico culturales)</a:t>
            </a:r>
          </a:p>
          <a:p>
            <a:pPr marL="365760" indent="-283464">
              <a:buFont typeface="Wingdings 2"/>
              <a:buChar char=""/>
              <a:defRPr/>
            </a:pPr>
            <a:endParaRPr lang="es-ES_tradnl" sz="3200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es-ES_tradnl" sz="3200" b="1" dirty="0" smtClean="0"/>
              <a:t>Identidad social:</a:t>
            </a:r>
            <a:r>
              <a:rPr lang="es-ES_tradnl" sz="3200" dirty="0" smtClean="0"/>
              <a:t> Posición y condiciones de inclusión social, acceso a derechos sociales ( grupos y comunidades privilegiadas y marginadas socioeconómicamente)</a:t>
            </a:r>
          </a:p>
          <a:p>
            <a:pPr marL="365760" indent="-283464">
              <a:buFont typeface="Wingdings 2"/>
              <a:buChar char=""/>
              <a:defRPr/>
            </a:pPr>
            <a:endParaRPr lang="es-ES_tradnl" sz="3200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_tradnl" sz="3200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_tradnl" sz="3200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_tradnl" sz="3200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928192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14348" y="1000108"/>
            <a:ext cx="7643866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es-ES_tradnl" sz="2400" b="1" dirty="0" smtClean="0"/>
              <a:t>Identidad personal: </a:t>
            </a:r>
            <a:r>
              <a:rPr lang="es-ES_tradnl" sz="2400" dirty="0" smtClean="0"/>
              <a:t>sentimiento subjetivo de unicidad e individualidad.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s-ES_tradnl" sz="2400" b="1" dirty="0" smtClean="0"/>
              <a:t>Identidad social: </a:t>
            </a:r>
            <a:r>
              <a:rPr lang="es-ES_tradnl" sz="2400" dirty="0" smtClean="0"/>
              <a:t>sentimiento de igualdad con otros y pertenencia social.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es-ES_tradnl" sz="2400" b="1" dirty="0" smtClean="0"/>
              <a:t>Identidad narrativa:</a:t>
            </a:r>
            <a:r>
              <a:rPr lang="es-ES_tradnl" sz="2400" dirty="0" smtClean="0"/>
              <a:t>(</a:t>
            </a:r>
            <a:r>
              <a:rPr lang="es-ES" sz="2400" dirty="0" smtClean="0"/>
              <a:t>dimensión simbólico/narrativa</a:t>
            </a:r>
            <a:r>
              <a:rPr lang="es-ES" sz="2400" dirty="0"/>
              <a:t>)</a:t>
            </a:r>
            <a:r>
              <a:rPr lang="es-ES" sz="2400" dirty="0" smtClean="0"/>
              <a:t> más que un simple devenir de los relatos, una necesidad de subjetivación e identificación, una búsqueda consecuente de aquello-otro que permita articular, aun temporariamente, una imagen de </a:t>
            </a:r>
            <a:r>
              <a:rPr lang="es-ES" sz="2400" dirty="0" err="1" smtClean="0"/>
              <a:t>autorreconocimiento</a:t>
            </a:r>
            <a:r>
              <a:rPr lang="es-ES" sz="2400" dirty="0" smtClean="0"/>
              <a:t> (</a:t>
            </a:r>
            <a:r>
              <a:rPr lang="es-ES" sz="2400" dirty="0" err="1" smtClean="0"/>
              <a:t>Arfuch</a:t>
            </a:r>
            <a:r>
              <a:rPr lang="es-ES" sz="2400" dirty="0" smtClean="0"/>
              <a:t>, 2010: 64-65). </a:t>
            </a:r>
          </a:p>
          <a:p>
            <a:pPr marL="365760" indent="-283464">
              <a:buFont typeface="Wingdings 2"/>
              <a:buChar char=""/>
              <a:defRPr/>
            </a:pPr>
            <a:endParaRPr lang="es-ES" sz="2400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" sz="2400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" dirty="0" smtClean="0"/>
          </a:p>
          <a:p>
            <a:pPr marL="365760" indent="-283464">
              <a:buFont typeface="Wingdings 2"/>
              <a:buChar char=""/>
              <a:defRPr/>
            </a:pP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Juventud y proceso de </a:t>
            </a:r>
            <a:r>
              <a:rPr lang="es-ES" dirty="0" err="1" smtClean="0"/>
              <a:t>juvenilización</a:t>
            </a:r>
            <a:r>
              <a:rPr lang="es-ES" dirty="0" smtClean="0"/>
              <a:t> (</a:t>
            </a:r>
            <a:r>
              <a:rPr lang="es-ES" dirty="0" err="1" smtClean="0"/>
              <a:t>Margulis</a:t>
            </a:r>
            <a:r>
              <a:rPr lang="es-ES" dirty="0" smtClean="0"/>
              <a:t> 1996)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Condición de edad. </a:t>
            </a:r>
            <a:r>
              <a:rPr lang="es-ES" dirty="0" err="1" smtClean="0"/>
              <a:t>Facticidad</a:t>
            </a:r>
            <a:r>
              <a:rPr lang="es-ES" dirty="0" smtClean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Dimensión Biológica.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Dimensión Cultural: Generación.</a:t>
            </a:r>
            <a:endParaRPr lang="es-ES" dirty="0"/>
          </a:p>
          <a:p>
            <a:r>
              <a:rPr lang="es-ES" u="sng" dirty="0" smtClean="0"/>
              <a:t>Moratoria social</a:t>
            </a:r>
            <a:r>
              <a:rPr lang="es-ES" dirty="0" smtClean="0"/>
              <a:t>: diferenciación de sector socioeconómico.</a:t>
            </a:r>
          </a:p>
          <a:p>
            <a:r>
              <a:rPr lang="es-ES" u="sng" dirty="0" smtClean="0"/>
              <a:t>Moratoria vital</a:t>
            </a:r>
            <a:r>
              <a:rPr lang="es-ES" dirty="0" smtClean="0"/>
              <a:t>: energía del cuerpo, capital temporal, novedad del mundo.</a:t>
            </a:r>
          </a:p>
          <a:p>
            <a:r>
              <a:rPr lang="es-ES" u="sng" dirty="0" smtClean="0"/>
              <a:t>Moratoria social incorporada</a:t>
            </a:r>
            <a:r>
              <a:rPr lang="es-ES" dirty="0" smtClean="0"/>
              <a:t>: generación, espíritu de época, diacronía compartida.</a:t>
            </a:r>
          </a:p>
          <a:p>
            <a:r>
              <a:rPr lang="es-ES" dirty="0" smtClean="0"/>
              <a:t>Condición de genero. </a:t>
            </a:r>
          </a:p>
        </p:txBody>
      </p:sp>
    </p:spTree>
    <p:extLst>
      <p:ext uri="{BB962C8B-B14F-4D97-AF65-F5344CB8AC3E}">
        <p14:creationId xmlns:p14="http://schemas.microsoft.com/office/powerpoint/2010/main" xmlns="" val="306788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Juventud y proceso de </a:t>
            </a:r>
            <a:r>
              <a:rPr lang="es-MX" dirty="0" err="1" smtClean="0"/>
              <a:t>juvenilización</a:t>
            </a:r>
            <a:r>
              <a:rPr lang="es-MX" dirty="0" smtClean="0"/>
              <a:t> (</a:t>
            </a:r>
            <a:r>
              <a:rPr lang="es-MX" dirty="0" err="1" smtClean="0"/>
              <a:t>Margulis</a:t>
            </a:r>
            <a:r>
              <a:rPr lang="es-MX" dirty="0" smtClean="0"/>
              <a:t> 1996)</a:t>
            </a:r>
            <a:endParaRPr lang="es-AR" dirty="0"/>
          </a:p>
        </p:txBody>
      </p:sp>
      <p:sp>
        <p:nvSpPr>
          <p:cNvPr id="3" name="2 Rectángulo"/>
          <p:cNvSpPr/>
          <p:nvPr/>
        </p:nvSpPr>
        <p:spPr>
          <a:xfrm>
            <a:off x="857224" y="2413338"/>
            <a:ext cx="7215238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u="sng" dirty="0" smtClean="0"/>
              <a:t>Marco institucional</a:t>
            </a:r>
            <a:r>
              <a:rPr lang="es-MX" sz="2800" dirty="0" smtClean="0"/>
              <a:t>: inclusión, exclusión en la </a:t>
            </a:r>
            <a:r>
              <a:rPr lang="es-MX" sz="2800" dirty="0" err="1" smtClean="0"/>
              <a:t>socialidad</a:t>
            </a:r>
            <a:r>
              <a:rPr lang="es-MX" sz="2800" dirty="0" smtClean="0"/>
              <a:t> instituida (educación, trabajo, política)</a:t>
            </a:r>
          </a:p>
          <a:p>
            <a:pPr>
              <a:buFont typeface="Wingdings" pitchFamily="2" charset="2"/>
              <a:buNone/>
            </a:pPr>
            <a:endParaRPr lang="es-ES" sz="2800" dirty="0" smtClean="0"/>
          </a:p>
          <a:p>
            <a:pPr>
              <a:buFont typeface="Wingdings" pitchFamily="2" charset="2"/>
              <a:buNone/>
            </a:pPr>
            <a:r>
              <a:rPr lang="es-ES" sz="2800" u="sng" dirty="0" smtClean="0"/>
              <a:t>Condición juvenil</a:t>
            </a:r>
            <a:r>
              <a:rPr lang="es-ES" sz="2800" dirty="0" smtClean="0"/>
              <a:t>: maneras de ser sujetos (subjetividades) en clave </a:t>
            </a:r>
            <a:r>
              <a:rPr lang="es-ES" sz="2800" dirty="0" err="1" smtClean="0"/>
              <a:t>sociohistórica</a:t>
            </a:r>
            <a:r>
              <a:rPr lang="es-ES" sz="2800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es-ES" dirty="0" smtClean="0"/>
          </a:p>
          <a:p>
            <a:pPr>
              <a:buFont typeface="Wingdings" pitchFamily="2" charset="2"/>
              <a:buNone/>
            </a:pPr>
            <a:endParaRPr lang="es-ES" dirty="0" smtClean="0"/>
          </a:p>
          <a:p>
            <a:pPr>
              <a:buFont typeface="Wingdings" pitchFamily="2" charset="2"/>
              <a:buNone/>
            </a:pPr>
            <a:endParaRPr lang="es-ES" dirty="0" smtClean="0"/>
          </a:p>
          <a:p>
            <a:pPr>
              <a:buFont typeface="Wingdings" pitchFamily="2" charset="2"/>
              <a:buNone/>
            </a:pPr>
            <a:endParaRPr lang="es-ES" dirty="0" smtClean="0"/>
          </a:p>
          <a:p>
            <a:pPr>
              <a:buFont typeface="Wingdings" pitchFamily="2" charset="2"/>
              <a:buNone/>
            </a:pPr>
            <a:endParaRPr lang="es-ES" dirty="0" smtClean="0"/>
          </a:p>
          <a:p>
            <a:pPr>
              <a:buFont typeface="Wingdings" pitchFamily="2" charset="2"/>
              <a:buNone/>
            </a:pPr>
            <a:endParaRPr lang="es-ES" dirty="0" smtClean="0"/>
          </a:p>
          <a:p>
            <a:pPr>
              <a:buFont typeface="Wingdings" pitchFamily="2" charset="2"/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350877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Objetivo del encuentro </a:t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ES" dirty="0" smtClean="0"/>
              <a:t>Problematizar las representaciones y las prácticas de los jóvenes como sujetos titulares de derecho en proceso de constitución de identidad.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69536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928662" y="857232"/>
            <a:ext cx="7358114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u="sng" dirty="0" smtClean="0"/>
              <a:t>Juventud</a:t>
            </a:r>
            <a:r>
              <a:rPr lang="es-ES" sz="2800" dirty="0" smtClean="0"/>
              <a:t>: parte de un  proceso más amplio de la constitución de los sujetos (niñez, adultez) con especificidades de género, clase social, enclave geográfico cultural, </a:t>
            </a:r>
            <a:r>
              <a:rPr lang="es-ES" sz="2800" dirty="0" err="1" smtClean="0"/>
              <a:t>socialidad</a:t>
            </a:r>
            <a:r>
              <a:rPr lang="es-ES" sz="2800" dirty="0" smtClean="0"/>
              <a:t> y en clave generacional, articulado en una configuración grupal parental y atravesado por una malla institucional  que lo define y regula </a:t>
            </a:r>
          </a:p>
          <a:p>
            <a:r>
              <a:rPr lang="es-ES" sz="2800" b="1" u="sng" dirty="0" smtClean="0"/>
              <a:t>Condición juvenil</a:t>
            </a:r>
            <a:r>
              <a:rPr lang="es-ES" sz="2800" b="1" dirty="0" smtClean="0"/>
              <a:t>:</a:t>
            </a:r>
            <a:r>
              <a:rPr lang="es-ES" sz="2800" dirty="0" smtClean="0"/>
              <a:t> marco estructural del pasaje juventud-adultez</a:t>
            </a:r>
          </a:p>
          <a:p>
            <a:endParaRPr lang="es-ES" sz="2800" dirty="0" smtClean="0"/>
          </a:p>
          <a:p>
            <a:endParaRPr lang="es-ES" sz="2800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338392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Imaginarios Juveniles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+mj-lt"/>
              </a:rPr>
              <a:t>La manifestación dorada(privilegiadas)</a:t>
            </a:r>
          </a:p>
          <a:p>
            <a:r>
              <a:rPr lang="es-ES" dirty="0" smtClean="0">
                <a:latin typeface="+mj-lt"/>
              </a:rPr>
              <a:t>La juventud gris(vagos y vándalos)</a:t>
            </a:r>
          </a:p>
          <a:p>
            <a:r>
              <a:rPr lang="es-ES" dirty="0" smtClean="0">
                <a:latin typeface="+mj-lt"/>
              </a:rPr>
              <a:t>La juventud blanca (héroes, personajes maravillosos)</a:t>
            </a:r>
          </a:p>
          <a:p>
            <a:endParaRPr lang="es-ES" dirty="0" smtClean="0">
              <a:latin typeface="+mj-lt"/>
            </a:endParaRPr>
          </a:p>
          <a:p>
            <a:endParaRPr lang="es-ES" dirty="0">
              <a:latin typeface="+mj-lt"/>
            </a:endParaRPr>
          </a:p>
          <a:p>
            <a:pPr marL="68580" indent="0">
              <a:buNone/>
            </a:pP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1805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“La juventud no es mas que una palabra” </a:t>
            </a:r>
            <a:r>
              <a:rPr lang="es-ES" dirty="0" err="1" smtClean="0"/>
              <a:t>Bourdieu</a:t>
            </a:r>
            <a:r>
              <a:rPr lang="es-ES" dirty="0" smtClean="0"/>
              <a:t>, 1978</a:t>
            </a:r>
            <a:endParaRPr lang="es-AR" dirty="0"/>
          </a:p>
        </p:txBody>
      </p:sp>
      <p:sp>
        <p:nvSpPr>
          <p:cNvPr id="3" name="2 Rectángulo"/>
          <p:cNvSpPr/>
          <p:nvPr/>
        </p:nvSpPr>
        <p:spPr>
          <a:xfrm>
            <a:off x="1142976" y="2000240"/>
            <a:ext cx="721523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u="sng" dirty="0" smtClean="0"/>
              <a:t>Juventud</a:t>
            </a:r>
            <a:r>
              <a:rPr lang="es-ES" sz="2800" dirty="0" smtClean="0"/>
              <a:t>: construcción simbólica e histórica.</a:t>
            </a:r>
          </a:p>
          <a:p>
            <a:r>
              <a:rPr lang="es-ES" sz="2800" u="sng" dirty="0" smtClean="0"/>
              <a:t>Categoría relacional</a:t>
            </a:r>
            <a:r>
              <a:rPr lang="es-ES" sz="2800" dirty="0" smtClean="0"/>
              <a:t>: se es joven o viejo para alguien y siempre en referencia a una representación ideológica. </a:t>
            </a:r>
          </a:p>
          <a:p>
            <a:r>
              <a:rPr lang="es-ES" sz="2800" u="sng" dirty="0" smtClean="0"/>
              <a:t>Conflictos </a:t>
            </a:r>
            <a:r>
              <a:rPr lang="es-ES" sz="2800" u="sng" dirty="0" err="1" smtClean="0"/>
              <a:t>intergeneracionales</a:t>
            </a:r>
            <a:r>
              <a:rPr lang="es-ES" sz="2800" dirty="0" smtClean="0"/>
              <a:t>: son producto de sistemas de aspiraciones sociales constituidos en edades diferentes. 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 smtClean="0"/>
              <a:t>Juventudes en contexto.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es-ES" dirty="0" smtClean="0"/>
              <a:t>Roma: concepto de juventud a partir del trabajo.</a:t>
            </a:r>
          </a:p>
          <a:p>
            <a:pPr algn="just"/>
            <a:r>
              <a:rPr lang="es-ES" dirty="0" smtClean="0"/>
              <a:t>60 crisis de legitimidad de las instituciones. Jóvenes participando de movimientos estudiantiles</a:t>
            </a:r>
          </a:p>
          <a:p>
            <a:pPr algn="just"/>
            <a:r>
              <a:rPr lang="es-ES" dirty="0" smtClean="0"/>
              <a:t>70 crisis de los estados nacionales. Afianzamiento del modelo capitalista. Jóvenes idealistas, involucrados políticamente «guerrilleros, subversivos». Manipulados por su inocencia y nobleza.</a:t>
            </a:r>
          </a:p>
          <a:p>
            <a:pPr algn="just"/>
            <a:r>
              <a:rPr lang="es-ES" dirty="0" smtClean="0"/>
              <a:t>80 Configuración del nuevo poder económico y político. Jóvenes responsables de la violencia urbana. Problema social. Joven </a:t>
            </a:r>
            <a:r>
              <a:rPr lang="es-ES" dirty="0" err="1" smtClean="0"/>
              <a:t>normatizado</a:t>
            </a:r>
            <a:r>
              <a:rPr lang="es-ES" dirty="0" smtClean="0"/>
              <a:t>.</a:t>
            </a:r>
          </a:p>
          <a:p>
            <a:pPr algn="just"/>
            <a:r>
              <a:rPr lang="es-ES" dirty="0" smtClean="0"/>
              <a:t>90 pobreza creciente, exclusión, vaciamiento del lenguaje político. Individualismo. «No te metas». Delincuentes manejados por la droga.</a:t>
            </a:r>
          </a:p>
          <a:p>
            <a:pPr algn="just"/>
            <a:r>
              <a:rPr lang="es-ES" dirty="0" smtClean="0"/>
              <a:t>2000 Gobiernos populistas en el continente. Resurgimiento de espacios de militancia juvenil. Bandas. </a:t>
            </a:r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  <a:p>
            <a:pPr algn="just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24946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96634" cy="1261944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dirty="0"/>
              <a:t>Contexto (Rossana </a:t>
            </a:r>
            <a:r>
              <a:rPr lang="es-ES" dirty="0" smtClean="0"/>
              <a:t>Reguillo </a:t>
            </a:r>
            <a:r>
              <a:rPr lang="es-ES" dirty="0"/>
              <a:t>Cruz)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Incertidumbre mundial(modelo social actual)Apuestas locales.</a:t>
            </a:r>
          </a:p>
          <a:p>
            <a:r>
              <a:rPr lang="es-ES" dirty="0" smtClean="0"/>
              <a:t>Precarización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Vital o subjetiva: se tiende a culpabilizar a los sujetos por lo que sucede con sus trayectorias vitales.</a:t>
            </a:r>
          </a:p>
          <a:p>
            <a:pPr>
              <a:buFont typeface="Wingdings" pitchFamily="2" charset="2"/>
              <a:buChar char="Ø"/>
            </a:pPr>
            <a:r>
              <a:rPr lang="es-ES" dirty="0" smtClean="0"/>
              <a:t>Político estructural: Capitalismo tardío, neoliberalismo.</a:t>
            </a:r>
          </a:p>
          <a:p>
            <a:r>
              <a:rPr lang="es-ES" dirty="0" smtClean="0"/>
              <a:t>Declive de las instituciones de la modernidad(Familia, escuela, estado, hospitales, centros de recreación)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92160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>
          <a:xfrm>
            <a:off x="4716016" y="692696"/>
            <a:ext cx="3319392" cy="4752528"/>
          </a:xfrm>
        </p:spPr>
        <p:txBody>
          <a:bodyPr>
            <a:noAutofit/>
          </a:bodyPr>
          <a:lstStyle/>
          <a:p>
            <a:r>
              <a:rPr lang="es-ES" sz="3600" dirty="0" smtClean="0"/>
              <a:t>Conocer para comprender. Comprender para actuar. </a:t>
            </a:r>
            <a:br>
              <a:rPr lang="es-ES" sz="3600" dirty="0" smtClean="0"/>
            </a:br>
            <a:r>
              <a:rPr lang="es-ES" sz="3600" dirty="0"/>
              <a:t>A</a:t>
            </a:r>
            <a:r>
              <a:rPr lang="es-ES" sz="3600" dirty="0" smtClean="0"/>
              <a:t>ctuar para transformar.</a:t>
            </a:r>
            <a:endParaRPr lang="es-ES" sz="3600" dirty="0"/>
          </a:p>
        </p:txBody>
      </p:sp>
      <p:pic>
        <p:nvPicPr>
          <p:cNvPr id="9" name="8 Marcador de posición de imagen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592" r="29592"/>
          <a:stretch>
            <a:fillRect/>
          </a:stretch>
        </p:blipFill>
        <p:spPr/>
      </p:pic>
      <p:sp>
        <p:nvSpPr>
          <p:cNvPr id="8" name="7 Marcador de texto"/>
          <p:cNvSpPr>
            <a:spLocks noGrp="1"/>
          </p:cNvSpPr>
          <p:nvPr>
            <p:ph type="body" sz="half" idx="2"/>
          </p:nvPr>
        </p:nvSpPr>
        <p:spPr>
          <a:xfrm flipH="1">
            <a:off x="4788025" y="5517232"/>
            <a:ext cx="3201460" cy="72008"/>
          </a:xfrm>
        </p:spPr>
        <p:txBody>
          <a:bodyPr>
            <a:normAutofit fontScale="25000" lnSpcReduction="20000"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119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Gracias.</a:t>
            </a:r>
            <a:endParaRPr lang="es-ES" dirty="0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59942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Posicionamiento 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Juventud≠Juventudes</a:t>
            </a:r>
            <a:endParaRPr lang="es-ES" dirty="0" smtClean="0"/>
          </a:p>
          <a:p>
            <a:r>
              <a:rPr lang="es-ES" dirty="0" smtClean="0"/>
              <a:t>Adolescencia (mirada </a:t>
            </a:r>
            <a:r>
              <a:rPr lang="es-ES" dirty="0" err="1" smtClean="0"/>
              <a:t>psicologizante</a:t>
            </a:r>
            <a:r>
              <a:rPr lang="es-ES" dirty="0" smtClean="0"/>
              <a:t>/evolucionista)</a:t>
            </a:r>
          </a:p>
          <a:p>
            <a:r>
              <a:rPr lang="es-ES" dirty="0" smtClean="0"/>
              <a:t>La palabra define. La manera de nombrar da entidad. </a:t>
            </a:r>
          </a:p>
          <a:p>
            <a:r>
              <a:rPr lang="es-ES" dirty="0" smtClean="0"/>
              <a:t>Quien nomina erige clases (Bourdieu)</a:t>
            </a:r>
          </a:p>
          <a:p>
            <a:r>
              <a:rPr lang="es-ES" dirty="0" smtClean="0"/>
              <a:t>Condición juvenil (</a:t>
            </a:r>
            <a:r>
              <a:rPr lang="es-ES" dirty="0" err="1" smtClean="0"/>
              <a:t>Regillo</a:t>
            </a:r>
            <a:r>
              <a:rPr lang="es-ES" dirty="0" smtClean="0"/>
              <a:t>)</a:t>
            </a:r>
          </a:p>
          <a:p>
            <a:r>
              <a:rPr lang="es-ES" dirty="0" smtClean="0"/>
              <a:t>Carácter dinámico y discontinuo.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53275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/>
              <a:t>Desde donde leer la categoría «juventudes»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s-ES" dirty="0" err="1" smtClean="0"/>
              <a:t>Historizar</a:t>
            </a:r>
            <a:r>
              <a:rPr lang="es-ES" dirty="0" smtClean="0"/>
              <a:t>. Solo se puede entender un concepto respecto al contexto socio histórico en el que surge y/o se desarrolla.</a:t>
            </a:r>
          </a:p>
          <a:p>
            <a:pPr algn="just"/>
            <a:endParaRPr lang="es-ES" dirty="0" smtClean="0"/>
          </a:p>
          <a:p>
            <a:pPr algn="just"/>
            <a:r>
              <a:rPr lang="es-ES" dirty="0" smtClean="0"/>
              <a:t>Romper con el </a:t>
            </a:r>
            <a:r>
              <a:rPr lang="es-ES" dirty="0" err="1" smtClean="0"/>
              <a:t>biologisismo</a:t>
            </a:r>
            <a:r>
              <a:rPr lang="es-ES" dirty="0" smtClean="0"/>
              <a:t>, esencialismo y la naturalización. A partir de estas tres operaciones se legitima cierta inferioridad y se construyen estereotipos de lo que «debe ser un joven» en función de una mirada </a:t>
            </a:r>
            <a:r>
              <a:rPr lang="es-ES" dirty="0" err="1" smtClean="0"/>
              <a:t>adultocentrica</a:t>
            </a:r>
            <a:r>
              <a:rPr lang="es-ES" dirty="0" smtClean="0"/>
              <a:t>. </a:t>
            </a:r>
          </a:p>
          <a:p>
            <a:pPr marL="68580" indent="0" algn="just">
              <a:buNone/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xmlns="" val="45807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Categorías para complejizar la mirada. 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s-ES" dirty="0" smtClean="0"/>
          </a:p>
          <a:p>
            <a:r>
              <a:rPr lang="es-ES" dirty="0" smtClean="0"/>
              <a:t>Generación</a:t>
            </a:r>
          </a:p>
          <a:p>
            <a:r>
              <a:rPr lang="es-ES" dirty="0" smtClean="0"/>
              <a:t>Clase social     CONSUMO</a:t>
            </a:r>
          </a:p>
          <a:p>
            <a:r>
              <a:rPr lang="es-ES" dirty="0" smtClean="0"/>
              <a:t>Genero</a:t>
            </a:r>
          </a:p>
          <a:p>
            <a:r>
              <a:rPr lang="es-ES" dirty="0" smtClean="0"/>
              <a:t>Etnia</a:t>
            </a:r>
          </a:p>
          <a:p>
            <a:r>
              <a:rPr lang="es-ES" dirty="0" smtClean="0"/>
              <a:t>Territorialidad</a:t>
            </a:r>
            <a:endParaRPr lang="es-ES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75856" y="342900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7436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Generación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Mirada </a:t>
            </a:r>
            <a:r>
              <a:rPr lang="es-ES" dirty="0" err="1" smtClean="0"/>
              <a:t>adultocentrica</a:t>
            </a:r>
            <a:r>
              <a:rPr lang="es-ES" dirty="0" smtClean="0"/>
              <a:t>.</a:t>
            </a:r>
          </a:p>
          <a:p>
            <a:r>
              <a:rPr lang="es-ES" dirty="0" smtClean="0"/>
              <a:t>Expectativa puesta en el futuro.</a:t>
            </a:r>
          </a:p>
          <a:p>
            <a:r>
              <a:rPr lang="es-ES" dirty="0" smtClean="0"/>
              <a:t>Delegación de responsabilidades. Responsabilidad individual de los problemas sistémicos, con una búsqueda de soluciones también individual.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48058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Clase Social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Condiciones de existencia y reproducción tanto económica como social.</a:t>
            </a:r>
          </a:p>
          <a:p>
            <a:pPr algn="just"/>
            <a:r>
              <a:rPr lang="es-ES" dirty="0" smtClean="0"/>
              <a:t>Constitución de subjetividad.</a:t>
            </a:r>
          </a:p>
          <a:p>
            <a:pPr algn="just"/>
            <a:r>
              <a:rPr lang="es-ES" dirty="0"/>
              <a:t>S</a:t>
            </a:r>
            <a:r>
              <a:rPr lang="es-ES" dirty="0" smtClean="0"/>
              <a:t>entido de pertenencia/Grupo de pares</a:t>
            </a:r>
          </a:p>
          <a:p>
            <a:pPr algn="just"/>
            <a:r>
              <a:rPr lang="es-ES" dirty="0" smtClean="0"/>
              <a:t>Condicionante de la mirada de los otros.</a:t>
            </a:r>
          </a:p>
          <a:p>
            <a:pPr algn="just"/>
            <a:r>
              <a:rPr lang="es-ES" dirty="0" smtClean="0"/>
              <a:t>CONSUMO/ Mercado.</a:t>
            </a:r>
          </a:p>
          <a:p>
            <a:pPr algn="just"/>
            <a:r>
              <a:rPr lang="es-ES" dirty="0" smtClean="0"/>
              <a:t>Mirada jurídico/ legal (Código de falta)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0180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CONSUMO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Utilización de la </a:t>
            </a:r>
            <a:r>
              <a:rPr lang="es-ES" u="sng" dirty="0" smtClean="0"/>
              <a:t>infancia-juventud como mercancía.</a:t>
            </a:r>
          </a:p>
          <a:p>
            <a:r>
              <a:rPr lang="es-ES" u="sng" dirty="0" smtClean="0"/>
              <a:t>Capitalismo </a:t>
            </a:r>
            <a:r>
              <a:rPr lang="es-ES" u="sng" dirty="0" err="1" smtClean="0"/>
              <a:t>infanto-juvenil</a:t>
            </a:r>
            <a:r>
              <a:rPr lang="es-ES" dirty="0" err="1" smtClean="0"/>
              <a:t>:dispositivos</a:t>
            </a:r>
            <a:r>
              <a:rPr lang="es-ES" dirty="0" smtClean="0"/>
              <a:t> del capitalismo en los que la juventud participa, pensada como público para determinarlo como consumidor propulsado por la industria cultural y del entretenimiento de la mano de los medios masivos de comunicación.</a:t>
            </a:r>
          </a:p>
          <a:p>
            <a:r>
              <a:rPr lang="es-ES" dirty="0" smtClean="0"/>
              <a:t>Ciudadano vs. consumidor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6855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</a:t>
            </a:r>
            <a:r>
              <a:rPr lang="es-ES" dirty="0" smtClean="0"/>
              <a:t>edios de comunicación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s-ES" dirty="0" smtClean="0"/>
          </a:p>
          <a:p>
            <a:r>
              <a:rPr lang="es-ES" dirty="0" smtClean="0"/>
              <a:t>Formadores de opiniones. Interacción con la trama sociocultural especifica del grupo social.</a:t>
            </a:r>
          </a:p>
          <a:p>
            <a:r>
              <a:rPr lang="es-ES" dirty="0" smtClean="0"/>
              <a:t>Juventud problema vs. juventud romántica.</a:t>
            </a:r>
          </a:p>
          <a:p>
            <a:r>
              <a:rPr lang="es-ES" dirty="0" smtClean="0"/>
              <a:t>Impacto: uniformización/estigmatización desde la clase dominante.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7000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3165</TotalTime>
  <Words>1206</Words>
  <Application>Microsoft Office PowerPoint</Application>
  <PresentationFormat>Presentación en pantalla (4:3)</PresentationFormat>
  <Paragraphs>166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27" baseType="lpstr">
      <vt:lpstr>Austin</vt:lpstr>
      <vt:lpstr>Juventudes</vt:lpstr>
      <vt:lpstr>Objetivo del encuentro  </vt:lpstr>
      <vt:lpstr>Posicionamiento </vt:lpstr>
      <vt:lpstr>Desde donde leer la categoría «juventudes»</vt:lpstr>
      <vt:lpstr>Categorías para complejizar la mirada. </vt:lpstr>
      <vt:lpstr>Generación</vt:lpstr>
      <vt:lpstr>Clase Social </vt:lpstr>
      <vt:lpstr>CONSUMO</vt:lpstr>
      <vt:lpstr>Medios de comunicación</vt:lpstr>
      <vt:lpstr>Género</vt:lpstr>
      <vt:lpstr>Diapositiva 11</vt:lpstr>
      <vt:lpstr>Construcción de identidad de Género</vt:lpstr>
      <vt:lpstr>Etnia</vt:lpstr>
      <vt:lpstr>Territorio</vt:lpstr>
      <vt:lpstr>Cultura Juvenil</vt:lpstr>
      <vt:lpstr>Identidad  Conflictos en la socialización </vt:lpstr>
      <vt:lpstr>Diapositiva 17</vt:lpstr>
      <vt:lpstr>Juventud y proceso de juvenilización (Margulis 1996)</vt:lpstr>
      <vt:lpstr>Juventud y proceso de juvenilización (Margulis 1996)</vt:lpstr>
      <vt:lpstr>Diapositiva 20</vt:lpstr>
      <vt:lpstr>Imaginarios Juveniles</vt:lpstr>
      <vt:lpstr>“La juventud no es mas que una palabra” Bourdieu, 1978</vt:lpstr>
      <vt:lpstr>Juventudes en contexto.</vt:lpstr>
      <vt:lpstr>        Contexto (Rossana Reguillo Cruz)</vt:lpstr>
      <vt:lpstr>Conocer para comprender. Comprender para actuar.  Actuar para transformar.</vt:lpstr>
      <vt:lpstr>Gracias.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juventudes</dc:title>
  <dc:creator>Candelaria</dc:creator>
  <cp:lastModifiedBy>Equipo</cp:lastModifiedBy>
  <cp:revision>141</cp:revision>
  <dcterms:created xsi:type="dcterms:W3CDTF">2015-04-02T13:01:16Z</dcterms:created>
  <dcterms:modified xsi:type="dcterms:W3CDTF">2015-05-13T14:20:15Z</dcterms:modified>
</cp:coreProperties>
</file>